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83" r:id="rId2"/>
    <p:sldId id="288" r:id="rId3"/>
    <p:sldId id="290" r:id="rId4"/>
    <p:sldId id="291" r:id="rId5"/>
    <p:sldId id="293" r:id="rId6"/>
    <p:sldId id="294" r:id="rId7"/>
    <p:sldId id="296" r:id="rId8"/>
    <p:sldId id="297" r:id="rId9"/>
    <p:sldId id="309" r:id="rId10"/>
    <p:sldId id="312" r:id="rId11"/>
    <p:sldId id="271" r:id="rId12"/>
    <p:sldId id="301" r:id="rId13"/>
    <p:sldId id="272" r:id="rId14"/>
    <p:sldId id="303" r:id="rId15"/>
    <p:sldId id="310" r:id="rId16"/>
    <p:sldId id="31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ontserrat Light" panose="020B0604020202020204" charset="-52"/>
      <p:regular r:id="rId23"/>
      <p:italic r:id="rId24"/>
    </p:embeddedFont>
    <p:embeddedFont>
      <p:font typeface="Montserrat SemiBold" panose="020B0604020202020204" charset="-52"/>
      <p:bold r:id="rId25"/>
      <p:boldItalic r:id="rId26"/>
    </p:embeddedFont>
    <p:embeddedFont>
      <p:font typeface="Proxima Nova" panose="020B0604020202020204" charset="0"/>
      <p:regular r:id="rId27"/>
      <p:bold r:id="rId28"/>
      <p:italic r:id="rId29"/>
      <p:boldItalic r:id="rId30"/>
    </p:embeddedFont>
    <p:embeddedFont>
      <p:font typeface="Montserrat ExtraBold" panose="020B0604020202020204" charset="-52"/>
      <p:bold r:id="rId31"/>
      <p:boldItalic r:id="rId32"/>
    </p:embeddedFont>
    <p:embeddedFont>
      <p:font typeface="Montserrat Medium" panose="020B0604020202020204" charset="-52"/>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U9hZi0UhS2oqEOv03yCtA//y0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2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77" autoAdjust="0"/>
  </p:normalViewPr>
  <p:slideViewPr>
    <p:cSldViewPr snapToGrid="0" showGuides="1">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1" u="sng" dirty="0">
                <a:solidFill>
                  <a:srgbClr val="FF0000"/>
                </a:solidFill>
              </a:rPr>
              <a:t>УВАГА! ПЕРЕД РЕДАГУВАННЯМ ПРЕЗЕНТАЦІЇ ОЗНАЙОМТЕСЬ ТА ДОТРИМУЙТЕСЬ ВИМОГ І СТИЛІСТИКИ!</a:t>
            </a:r>
            <a:br>
              <a:rPr lang="uk-UA" b="1" u="sng" dirty="0">
                <a:solidFill>
                  <a:srgbClr val="FF0000"/>
                </a:solidFill>
              </a:rPr>
            </a:br>
            <a:r>
              <a:rPr lang="uk-UA" b="1" u="sng" dirty="0">
                <a:solidFill>
                  <a:srgbClr val="FF0000"/>
                </a:solidFill>
              </a:rPr>
              <a:t/>
            </a:r>
            <a:br>
              <a:rPr lang="uk-UA" b="1" u="sng" dirty="0">
                <a:solidFill>
                  <a:srgbClr val="FF0000"/>
                </a:solidFill>
              </a:rPr>
            </a:br>
            <a:r>
              <a:rPr lang="uk-UA" b="0" u="none" dirty="0">
                <a:solidFill>
                  <a:srgbClr val="FF0000"/>
                </a:solidFill>
              </a:rPr>
              <a:t>1) Шрифт</a:t>
            </a:r>
            <a:r>
              <a:rPr lang="uk-UA" b="0" u="none" baseline="0" dirty="0">
                <a:solidFill>
                  <a:srgbClr val="FF0000"/>
                </a:solidFill>
              </a:rPr>
              <a:t> </a:t>
            </a:r>
            <a:r>
              <a:rPr lang="en-US" b="0" u="none" baseline="0" dirty="0">
                <a:solidFill>
                  <a:srgbClr val="FF0000"/>
                </a:solidFill>
              </a:rPr>
              <a:t>Monserrat</a:t>
            </a:r>
            <a:r>
              <a:rPr lang="uk-UA" b="0" i="0" u="none" dirty="0">
                <a:solidFill>
                  <a:srgbClr val="FF0000"/>
                </a:solidFill>
              </a:rPr>
              <a:t>. Протягом презентації використовуйте тільки його. Комбінування</a:t>
            </a:r>
            <a:r>
              <a:rPr lang="uk-UA" b="0" i="0" u="none" baseline="0" dirty="0">
                <a:solidFill>
                  <a:srgbClr val="FF0000"/>
                </a:solidFill>
              </a:rPr>
              <a:t> різних шрифтів в одній презентації ознака несмаку.</a:t>
            </a:r>
            <a:endParaRPr dirty="0"/>
          </a:p>
          <a:p>
            <a:pPr marL="0" lvl="0" indent="0" algn="l" rtl="0">
              <a:spcBef>
                <a:spcPts val="0"/>
              </a:spcBef>
              <a:spcAft>
                <a:spcPts val="0"/>
              </a:spcAft>
              <a:buNone/>
            </a:pPr>
            <a:r>
              <a:rPr lang="uk-UA" b="0" i="0" u="none" dirty="0">
                <a:solidFill>
                  <a:srgbClr val="FF0000"/>
                </a:solidFill>
              </a:rPr>
              <a:t>2) Кольори не змінюйте. Презентація виконана в єдиному стилі із використанням фірмових кольорів. </a:t>
            </a:r>
            <a:br>
              <a:rPr lang="uk-UA" b="0" i="0" u="none" dirty="0">
                <a:solidFill>
                  <a:srgbClr val="FF0000"/>
                </a:solidFill>
              </a:rPr>
            </a:br>
            <a:r>
              <a:rPr lang="uk-UA" b="0" i="0" u="none" dirty="0">
                <a:solidFill>
                  <a:srgbClr val="FF0000"/>
                </a:solidFill>
              </a:rPr>
              <a:t>3) Умовне число «100», «1000» змінюєте на свої значення. Розмір встановлений за умовчуванням – його також не змінюємо. Просто у віконці для редагування вводимо необхідне значення.</a:t>
            </a:r>
          </a:p>
          <a:p>
            <a:pPr marL="0" lvl="0" indent="0" algn="l" rtl="0">
              <a:spcBef>
                <a:spcPts val="0"/>
              </a:spcBef>
              <a:spcAft>
                <a:spcPts val="0"/>
              </a:spcAft>
              <a:buNone/>
            </a:pPr>
            <a:r>
              <a:rPr lang="uk-UA" b="0" i="0" u="none" dirty="0">
                <a:solidFill>
                  <a:srgbClr val="FF0000"/>
                </a:solidFill>
              </a:rPr>
              <a:t>4) Червоним виділено</a:t>
            </a:r>
            <a:r>
              <a:rPr lang="uk-UA" b="0" i="0" u="none" baseline="0" dirty="0">
                <a:solidFill>
                  <a:srgbClr val="FF0000"/>
                </a:solidFill>
              </a:rPr>
              <a:t> приклади. Коли підставите своє – не </a:t>
            </a:r>
            <a:r>
              <a:rPr lang="uk-UA" b="0" i="0" u="none" baseline="0" dirty="0" err="1">
                <a:solidFill>
                  <a:srgbClr val="FF0000"/>
                </a:solidFill>
              </a:rPr>
              <a:t>забудьте</a:t>
            </a:r>
            <a:r>
              <a:rPr lang="uk-UA" b="0" i="0" u="none" baseline="0" dirty="0">
                <a:solidFill>
                  <a:srgbClr val="FF0000"/>
                </a:solidFill>
              </a:rPr>
              <a:t> змінити колір. Ще раз: червоне - це приклад.</a:t>
            </a:r>
            <a:endParaRPr dirty="0"/>
          </a:p>
          <a:p>
            <a:pPr marL="0" lvl="0" indent="0" algn="l" rtl="0">
              <a:spcBef>
                <a:spcPts val="0"/>
              </a:spcBef>
              <a:spcAft>
                <a:spcPts val="0"/>
              </a:spcAft>
              <a:buNone/>
            </a:pPr>
            <a:r>
              <a:rPr lang="uk-UA" b="0" i="0" u="none" dirty="0">
                <a:solidFill>
                  <a:srgbClr val="FF0000"/>
                </a:solidFill>
              </a:rPr>
              <a:t>5) Елементи не переміщуйте. Єдиний випадок коли можна видалити елемент це не відповідність позиції вашій ТГ. Наприклад, за 2024 рік на території ТГ не відбулось жодного вбивства, відповідно розкриття немає. Отже, видаляєте цю графу. А стовпчик вирівнюєте. Елементи не повинні бути хаотично розкидані по слайду. Нулів «О» чи «-» бути не повинно.</a:t>
            </a:r>
            <a:br>
              <a:rPr lang="uk-UA" b="0" i="0" u="none" dirty="0">
                <a:solidFill>
                  <a:srgbClr val="FF0000"/>
                </a:solidFill>
              </a:rPr>
            </a:br>
            <a:r>
              <a:rPr lang="uk-UA" b="0" i="0" u="none" dirty="0">
                <a:solidFill>
                  <a:srgbClr val="FF0000"/>
                </a:solidFill>
              </a:rPr>
              <a:t>6) Ваша презентація – це лише опорний конспект, це підказка для вас і зручний </a:t>
            </a:r>
            <a:r>
              <a:rPr lang="uk-UA" b="0" i="0" u="none" dirty="0" err="1">
                <a:solidFill>
                  <a:srgbClr val="FF0000"/>
                </a:solidFill>
              </a:rPr>
              <a:t>візуал</a:t>
            </a:r>
            <a:r>
              <a:rPr lang="uk-UA" b="0" i="0" u="none" dirty="0">
                <a:solidFill>
                  <a:srgbClr val="FF0000"/>
                </a:solidFill>
              </a:rPr>
              <a:t> для слухачів. Просто брати і просто називати цифри з презентації – це не звітування. Основні поняття повинні проговорюватись усно у промові.</a:t>
            </a:r>
            <a:br>
              <a:rPr lang="uk-UA" b="0" i="0" u="none" dirty="0">
                <a:solidFill>
                  <a:srgbClr val="FF0000"/>
                </a:solidFill>
              </a:rPr>
            </a:br>
            <a:r>
              <a:rPr lang="uk-UA" b="0" i="0" u="none" dirty="0">
                <a:solidFill>
                  <a:srgbClr val="FF0000"/>
                </a:solidFill>
              </a:rPr>
              <a:t/>
            </a:r>
            <a:br>
              <a:rPr lang="uk-UA" b="0" i="0" u="none" dirty="0">
                <a:solidFill>
                  <a:srgbClr val="FF0000"/>
                </a:solidFill>
              </a:rPr>
            </a:br>
            <a:r>
              <a:rPr lang="uk-UA" b="0" i="0" u="none" dirty="0">
                <a:solidFill>
                  <a:srgbClr val="FF0000"/>
                </a:solidFill>
              </a:rPr>
              <a:t>За додатковою інформацією чи питаннями щодо оформлення презентації не соромтесь телефонуйте: 067 284 72 00 Ярослава Крамаренко</a:t>
            </a:r>
            <a:endParaRPr dirty="0"/>
          </a:p>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a:t>
            </a:fld>
            <a:endParaRPr/>
          </a:p>
        </p:txBody>
      </p:sp>
    </p:spTree>
    <p:extLst>
      <p:ext uri="{BB962C8B-B14F-4D97-AF65-F5344CB8AC3E}">
        <p14:creationId xmlns:p14="http://schemas.microsoft.com/office/powerpoint/2010/main" val="182535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342" name="Google Shape;3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10</a:t>
            </a:fld>
            <a:endParaRPr/>
          </a:p>
        </p:txBody>
      </p:sp>
    </p:spTree>
    <p:extLst>
      <p:ext uri="{BB962C8B-B14F-4D97-AF65-F5344CB8AC3E}">
        <p14:creationId xmlns:p14="http://schemas.microsoft.com/office/powerpoint/2010/main" val="290133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342" name="Google Shape;3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342" name="Google Shape;3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12</a:t>
            </a:fld>
            <a:endParaRPr/>
          </a:p>
        </p:txBody>
      </p:sp>
    </p:spTree>
    <p:extLst>
      <p:ext uri="{BB962C8B-B14F-4D97-AF65-F5344CB8AC3E}">
        <p14:creationId xmlns:p14="http://schemas.microsoft.com/office/powerpoint/2010/main" val="137403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dirty="0">
                <a:solidFill>
                  <a:srgbClr val="FF0000"/>
                </a:solidFill>
                <a:latin typeface="Montserrat Light" panose="00000400000000000000" pitchFamily="2" charset="-52"/>
                <a:ea typeface="Proxima Nova"/>
                <a:cs typeface="Proxima Nova"/>
                <a:sym typeface="Proxima Nova"/>
              </a:rPr>
              <a:t>В цьому слайді ви зазначаєте ті види КП, які</a:t>
            </a:r>
            <a:endParaRPr lang="uk-UA" sz="1050" dirty="0">
              <a:latin typeface="Montserrat Light" panose="00000400000000000000" pitchFamily="2" charset="-52"/>
            </a:endParaRPr>
          </a:p>
          <a:p>
            <a:pPr marL="0" marR="0" lvl="0" indent="0" algn="l" rtl="0">
              <a:spcBef>
                <a:spcPts val="0"/>
              </a:spcBef>
              <a:spcAft>
                <a:spcPts val="0"/>
              </a:spcAft>
              <a:buNone/>
            </a:pPr>
            <a:r>
              <a:rPr lang="uk-UA" dirty="0">
                <a:solidFill>
                  <a:srgbClr val="FF0000"/>
                </a:solidFill>
                <a:latin typeface="Montserrat Light" panose="00000400000000000000" pitchFamily="2" charset="-52"/>
                <a:ea typeface="Proxima Nova"/>
                <a:cs typeface="Proxima Nova"/>
                <a:sym typeface="Proxima Nova"/>
              </a:rPr>
              <a:t>стосуються вашої ТГ. Зайві позиції – прибрати,</a:t>
            </a:r>
            <a:endParaRPr lang="uk-UA" sz="1050" dirty="0">
              <a:latin typeface="Montserrat Light" panose="00000400000000000000" pitchFamily="2" charset="-52"/>
            </a:endParaRPr>
          </a:p>
          <a:p>
            <a:pPr marL="0" marR="0" lvl="0" indent="0" algn="l" rtl="0">
              <a:spcBef>
                <a:spcPts val="0"/>
              </a:spcBef>
              <a:spcAft>
                <a:spcPts val="0"/>
              </a:spcAft>
              <a:buNone/>
            </a:pPr>
            <a:r>
              <a:rPr lang="uk-UA" dirty="0">
                <a:solidFill>
                  <a:srgbClr val="FF0000"/>
                </a:solidFill>
                <a:latin typeface="Montserrat Light" panose="00000400000000000000" pitchFamily="2" charset="-52"/>
                <a:ea typeface="Proxima Nova"/>
                <a:cs typeface="Proxima Nova"/>
                <a:sym typeface="Proxima Nova"/>
              </a:rPr>
              <a:t>необхідні – додати.</a:t>
            </a:r>
          </a:p>
          <a:p>
            <a:pPr marL="0" lvl="0" indent="0" algn="l" rtl="0">
              <a:spcBef>
                <a:spcPts val="0"/>
              </a:spcBef>
              <a:spcAft>
                <a:spcPts val="0"/>
              </a:spcAft>
              <a:buNone/>
            </a:pPr>
            <a:endParaRPr dirty="0"/>
          </a:p>
        </p:txBody>
      </p:sp>
      <p:sp>
        <p:nvSpPr>
          <p:cNvPr id="358" name="Google Shape;3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Wingdings" panose="05000000000000000000" pitchFamily="2" charset="2"/>
              <a:buNone/>
            </a:pPr>
            <a:endParaRPr b="0"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14</a:t>
            </a:fld>
            <a:endParaRPr/>
          </a:p>
        </p:txBody>
      </p:sp>
    </p:spTree>
    <p:extLst>
      <p:ext uri="{BB962C8B-B14F-4D97-AF65-F5344CB8AC3E}">
        <p14:creationId xmlns:p14="http://schemas.microsoft.com/office/powerpoint/2010/main" val="358283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Wingdings" panose="05000000000000000000" pitchFamily="2" charset="2"/>
              <a:buNone/>
            </a:pPr>
            <a:endParaRPr b="0"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15</a:t>
            </a:fld>
            <a:endParaRPr/>
          </a:p>
        </p:txBody>
      </p:sp>
    </p:spTree>
    <p:extLst>
      <p:ext uri="{BB962C8B-B14F-4D97-AF65-F5344CB8AC3E}">
        <p14:creationId xmlns:p14="http://schemas.microsoft.com/office/powerpoint/2010/main" val="1898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Wingdings" panose="05000000000000000000" pitchFamily="2" charset="2"/>
              <a:buNone/>
            </a:pPr>
            <a:endParaRPr b="0"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16</a:t>
            </a:fld>
            <a:endParaRPr/>
          </a:p>
        </p:txBody>
      </p:sp>
    </p:spTree>
    <p:extLst>
      <p:ext uri="{BB962C8B-B14F-4D97-AF65-F5344CB8AC3E}">
        <p14:creationId xmlns:p14="http://schemas.microsoft.com/office/powerpoint/2010/main" val="171295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err="1"/>
              <a:t>Розглянути</a:t>
            </a:r>
            <a:r>
              <a:rPr lang="ru-RU" dirty="0"/>
              <a:t> </a:t>
            </a:r>
            <a:r>
              <a:rPr lang="ru-RU" dirty="0" err="1"/>
              <a:t>матеріалів</a:t>
            </a:r>
            <a:r>
              <a:rPr lang="ru-RU" baseline="0" dirty="0"/>
              <a:t> - </a:t>
            </a:r>
            <a:r>
              <a:rPr lang="ru-RU" baseline="0" dirty="0" err="1"/>
              <a:t>ц</a:t>
            </a:r>
            <a:r>
              <a:rPr lang="ru-RU" dirty="0" err="1"/>
              <a:t>е</a:t>
            </a:r>
            <a:r>
              <a:rPr lang="ru-RU" dirty="0"/>
              <a:t> </a:t>
            </a:r>
            <a:r>
              <a:rPr lang="ru-RU" dirty="0" err="1"/>
              <a:t>документи</a:t>
            </a:r>
            <a:r>
              <a:rPr lang="ru-RU" dirty="0"/>
              <a:t>, </a:t>
            </a:r>
            <a:r>
              <a:rPr lang="ru-RU" dirty="0" err="1"/>
              <a:t>які</a:t>
            </a:r>
            <a:r>
              <a:rPr lang="ru-RU" dirty="0"/>
              <a:t> </a:t>
            </a:r>
            <a:r>
              <a:rPr lang="ru-RU" dirty="0" err="1"/>
              <a:t>прийнятті</a:t>
            </a:r>
            <a:r>
              <a:rPr lang="ru-RU" dirty="0"/>
              <a:t> з ВП + </a:t>
            </a:r>
            <a:r>
              <a:rPr lang="ru-RU" dirty="0" err="1"/>
              <a:t>розглянуті</a:t>
            </a:r>
            <a:r>
              <a:rPr lang="ru-RU" dirty="0"/>
              <a:t> </a:t>
            </a:r>
            <a:r>
              <a:rPr lang="ru-RU" dirty="0" err="1"/>
              <a:t>самостійно</a:t>
            </a:r>
            <a:r>
              <a:rPr lang="ru-RU" dirty="0"/>
              <a:t>.</a:t>
            </a:r>
          </a:p>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2</a:t>
            </a:fld>
            <a:endParaRPr/>
          </a:p>
        </p:txBody>
      </p:sp>
    </p:spTree>
    <p:extLst>
      <p:ext uri="{BB962C8B-B14F-4D97-AF65-F5344CB8AC3E}">
        <p14:creationId xmlns:p14="http://schemas.microsoft.com/office/powerpoint/2010/main" val="152053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3</a:t>
            </a:fld>
            <a:endParaRPr/>
          </a:p>
        </p:txBody>
      </p:sp>
    </p:spTree>
    <p:extLst>
      <p:ext uri="{BB962C8B-B14F-4D97-AF65-F5344CB8AC3E}">
        <p14:creationId xmlns:p14="http://schemas.microsoft.com/office/powerpoint/2010/main" val="221629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Wingdings" panose="05000000000000000000" pitchFamily="2" charset="2"/>
              <a:buNone/>
            </a:pPr>
            <a:r>
              <a:rPr lang="uk-UA" sz="1200" b="1" dirty="0">
                <a:solidFill>
                  <a:srgbClr val="FF0000"/>
                </a:solidFill>
                <a:latin typeface="Montserrat Light" panose="00000400000000000000" pitchFamily="2" charset="-52"/>
              </a:rPr>
              <a:t>Додайте</a:t>
            </a:r>
            <a:r>
              <a:rPr lang="uk-UA" sz="1200" b="1" baseline="0" dirty="0">
                <a:solidFill>
                  <a:srgbClr val="FF0000"/>
                </a:solidFill>
                <a:latin typeface="Montserrat Light" panose="00000400000000000000" pitchFamily="2" charset="-52"/>
              </a:rPr>
              <a:t> фото із заходів та покажіть співпрацю у напрямку протидії домашньому насильству, наприклад:</a:t>
            </a:r>
            <a:endParaRPr lang="uk-UA" sz="1200" b="1" dirty="0">
              <a:solidFill>
                <a:srgbClr val="FF0000"/>
              </a:solidFill>
              <a:latin typeface="Montserrat Light" panose="00000400000000000000" pitchFamily="2" charset="-52"/>
            </a:endParaRPr>
          </a:p>
          <a:p>
            <a:pPr marL="285750" indent="-285750">
              <a:buFont typeface="Wingdings" panose="05000000000000000000" pitchFamily="2" charset="2"/>
              <a:buChar char="§"/>
            </a:pPr>
            <a:r>
              <a:rPr lang="uk-UA" sz="1200" b="0" dirty="0">
                <a:solidFill>
                  <a:srgbClr val="FF0000"/>
                </a:solidFill>
                <a:latin typeface="Montserrat Light" panose="00000400000000000000" pitchFamily="2" charset="-52"/>
              </a:rPr>
              <a:t>Службою у справах дітей та сім’ї</a:t>
            </a:r>
          </a:p>
          <a:p>
            <a:pPr marL="285750" indent="-285750">
              <a:buFont typeface="Wingdings" panose="05000000000000000000" pitchFamily="2" charset="2"/>
              <a:buChar char="§"/>
            </a:pPr>
            <a:r>
              <a:rPr lang="uk-UA" sz="1200" b="0" dirty="0">
                <a:solidFill>
                  <a:srgbClr val="FF0000"/>
                </a:solidFill>
                <a:latin typeface="Montserrat Light" panose="00000400000000000000" pitchFamily="2" charset="-52"/>
              </a:rPr>
              <a:t>Центри соціально-психологічної допомоги</a:t>
            </a:r>
          </a:p>
          <a:p>
            <a:pPr marL="285750" indent="-285750">
              <a:buFont typeface="Wingdings" panose="05000000000000000000" pitchFamily="2" charset="2"/>
              <a:buChar char="§"/>
            </a:pPr>
            <a:r>
              <a:rPr lang="uk-UA" sz="1200" b="0" dirty="0">
                <a:solidFill>
                  <a:srgbClr val="FF0000"/>
                </a:solidFill>
                <a:latin typeface="Montserrat Light" panose="00000400000000000000" pitchFamily="2" charset="-52"/>
              </a:rPr>
              <a:t>Із спеціалістами з Безоплатної вторинної правничої допомоги</a:t>
            </a:r>
          </a:p>
          <a:p>
            <a:pPr marL="285750" indent="-285750">
              <a:buFont typeface="Wingdings" panose="05000000000000000000" pitchFamily="2" charset="2"/>
              <a:buChar char="§"/>
            </a:pPr>
            <a:r>
              <a:rPr lang="uk-UA" sz="1200" b="0" dirty="0">
                <a:solidFill>
                  <a:srgbClr val="FF0000"/>
                </a:solidFill>
                <a:latin typeface="Montserrat Light" panose="00000400000000000000" pitchFamily="2" charset="-52"/>
              </a:rPr>
              <a:t>Громадською організацією </a:t>
            </a:r>
          </a:p>
          <a:p>
            <a:pPr marL="285750" indent="-285750">
              <a:buFont typeface="Wingdings" panose="05000000000000000000" pitchFamily="2" charset="2"/>
              <a:buChar char="§"/>
            </a:pPr>
            <a:r>
              <a:rPr lang="uk-UA" sz="1200" b="0" dirty="0">
                <a:solidFill>
                  <a:srgbClr val="FF0000"/>
                </a:solidFill>
                <a:latin typeface="Montserrat Light" panose="00000400000000000000" pitchFamily="2" charset="-52"/>
              </a:rPr>
              <a:t>Благодійним фондом</a:t>
            </a:r>
            <a:endParaRPr b="0"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4</a:t>
            </a:fld>
            <a:endParaRPr/>
          </a:p>
        </p:txBody>
      </p:sp>
    </p:spTree>
    <p:extLst>
      <p:ext uri="{BB962C8B-B14F-4D97-AF65-F5344CB8AC3E}">
        <p14:creationId xmlns:p14="http://schemas.microsoft.com/office/powerpoint/2010/main" val="295896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200" dirty="0">
                <a:solidFill>
                  <a:srgbClr val="FF0000"/>
                </a:solidFill>
                <a:latin typeface="Proxima Nova"/>
                <a:ea typeface="Proxima Nova"/>
                <a:cs typeface="Proxima Nova"/>
                <a:sym typeface="Proxima Nova"/>
              </a:rPr>
              <a:t>Цифра </a:t>
            </a:r>
            <a:r>
              <a:rPr lang="ru-RU" sz="1200" dirty="0" err="1">
                <a:solidFill>
                  <a:srgbClr val="FF0000"/>
                </a:solidFill>
                <a:latin typeface="Proxima Nova"/>
                <a:ea typeface="Proxima Nova"/>
                <a:cs typeface="Proxima Nova"/>
                <a:sym typeface="Proxima Nova"/>
              </a:rPr>
              <a:t>означає</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кількість</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відвідувань</a:t>
            </a:r>
            <a:r>
              <a:rPr lang="ru-RU" sz="1200" dirty="0">
                <a:solidFill>
                  <a:srgbClr val="FF0000"/>
                </a:solidFill>
                <a:latin typeface="Proxima Nova"/>
                <a:ea typeface="Proxima Nova"/>
                <a:cs typeface="Proxima Nova"/>
                <a:sym typeface="Proxima Nova"/>
              </a:rPr>
              <a:t> . Ви можете </a:t>
            </a:r>
            <a:r>
              <a:rPr lang="ru-RU" sz="1200" dirty="0" err="1">
                <a:solidFill>
                  <a:srgbClr val="FF0000"/>
                </a:solidFill>
                <a:latin typeface="Proxima Nova"/>
                <a:ea typeface="Proxima Nova"/>
                <a:cs typeface="Proxima Nova"/>
                <a:sym typeface="Proxima Nova"/>
              </a:rPr>
              <a:t>вставити</a:t>
            </a:r>
            <a:r>
              <a:rPr lang="ru-RU" sz="1200" dirty="0">
                <a:solidFill>
                  <a:srgbClr val="FF0000"/>
                </a:solidFill>
                <a:latin typeface="Proxima Nova"/>
                <a:ea typeface="Proxima Nova"/>
                <a:cs typeface="Proxima Nova"/>
                <a:sym typeface="Proxima Nova"/>
              </a:rPr>
              <a:t>, той дитячий </a:t>
            </a:r>
            <a:r>
              <a:rPr lang="ru-RU" sz="1200" dirty="0" err="1">
                <a:solidFill>
                  <a:srgbClr val="FF0000"/>
                </a:solidFill>
                <a:latin typeface="Proxima Nova"/>
                <a:ea typeface="Proxima Nova"/>
                <a:cs typeface="Proxima Nova"/>
                <a:sym typeface="Proxima Nova"/>
              </a:rPr>
              <a:t>нз</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який</a:t>
            </a:r>
            <a:r>
              <a:rPr lang="ru-RU" dirty="0">
                <a:ea typeface="Proxima Nova"/>
              </a:rPr>
              <a:t> </a:t>
            </a:r>
            <a:r>
              <a:rPr lang="ru-RU" sz="1200" dirty="0" err="1">
                <a:solidFill>
                  <a:srgbClr val="FF0000"/>
                </a:solidFill>
                <a:latin typeface="Proxima Nova"/>
                <a:ea typeface="Proxima Nova"/>
                <a:cs typeface="Proxima Nova"/>
                <a:sym typeface="Proxima Nova"/>
              </a:rPr>
              <a:t>притаманний</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вашому</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тг</a:t>
            </a:r>
            <a:endParaRPr lang="ru-RU" sz="1200" dirty="0">
              <a:solidFill>
                <a:srgbClr val="FF0000"/>
              </a:solidFill>
              <a:latin typeface="Proxima Nova"/>
              <a:ea typeface="Proxima Nova"/>
              <a:cs typeface="Proxima Nova"/>
              <a:sym typeface="Proxima Nova"/>
            </a:endParaRPr>
          </a:p>
          <a:p>
            <a:pPr marL="0" marR="0" lvl="0" indent="0" algn="just" rtl="0">
              <a:spcBef>
                <a:spcPts val="0"/>
              </a:spcBef>
              <a:spcAft>
                <a:spcPts val="0"/>
              </a:spcAft>
              <a:buNone/>
            </a:pPr>
            <a:r>
              <a:rPr lang="ru-RU" sz="1200" dirty="0">
                <a:solidFill>
                  <a:srgbClr val="FF0000"/>
                </a:solidFill>
                <a:latin typeface="Proxima Nova"/>
                <a:ea typeface="Proxima Nova"/>
                <a:cs typeface="Proxima Nova"/>
                <a:sym typeface="Proxima Nova"/>
              </a:rPr>
              <a:t>(ПТУ, </a:t>
            </a:r>
            <a:r>
              <a:rPr lang="ru-RU" sz="1200" dirty="0" err="1">
                <a:solidFill>
                  <a:srgbClr val="FF0000"/>
                </a:solidFill>
                <a:latin typeface="Proxima Nova"/>
                <a:ea typeface="Proxima Nova"/>
                <a:cs typeface="Proxima Nova"/>
                <a:sym typeface="Proxima Nova"/>
              </a:rPr>
              <a:t>інтернат</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коледж</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будинок</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сім.типу</a:t>
            </a:r>
            <a:r>
              <a:rPr lang="ru-RU" sz="1200" dirty="0">
                <a:solidFill>
                  <a:srgbClr val="FF0000"/>
                </a:solidFill>
                <a:latin typeface="Proxima Nova"/>
                <a:ea typeface="Proxima Nova"/>
                <a:cs typeface="Proxima Nova"/>
                <a:sym typeface="Proxima Nova"/>
              </a:rPr>
              <a:t> </a:t>
            </a:r>
            <a:r>
              <a:rPr lang="ru-RU" sz="1200" dirty="0" err="1">
                <a:solidFill>
                  <a:srgbClr val="FF0000"/>
                </a:solidFill>
                <a:latin typeface="Proxima Nova"/>
                <a:ea typeface="Proxima Nova"/>
                <a:cs typeface="Proxima Nova"/>
                <a:sym typeface="Proxima Nova"/>
              </a:rPr>
              <a:t>тощо</a:t>
            </a:r>
            <a:r>
              <a:rPr lang="ru-RU" sz="1200" dirty="0">
                <a:solidFill>
                  <a:srgbClr val="FF0000"/>
                </a:solidFill>
                <a:latin typeface="Proxima Nova"/>
                <a:ea typeface="Proxima Nova"/>
                <a:cs typeface="Proxima Nova"/>
                <a:sym typeface="Proxima Nova"/>
              </a:rPr>
              <a:t>)</a:t>
            </a:r>
          </a:p>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5</a:t>
            </a:fld>
            <a:endParaRPr/>
          </a:p>
        </p:txBody>
      </p:sp>
    </p:spTree>
    <p:extLst>
      <p:ext uri="{BB962C8B-B14F-4D97-AF65-F5344CB8AC3E}">
        <p14:creationId xmlns:p14="http://schemas.microsoft.com/office/powerpoint/2010/main" val="306985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i="0" u="sng" dirty="0">
                <a:solidFill>
                  <a:srgbClr val="FF0000"/>
                </a:solidFill>
              </a:rPr>
              <a:t>Вам </a:t>
            </a:r>
            <a:r>
              <a:rPr lang="ru-RU" b="1" i="0" u="sng" dirty="0" err="1">
                <a:solidFill>
                  <a:srgbClr val="FF0000"/>
                </a:solidFill>
              </a:rPr>
              <a:t>запропоновано</a:t>
            </a:r>
            <a:r>
              <a:rPr lang="ru-RU" b="1" i="0" u="sng" dirty="0">
                <a:solidFill>
                  <a:srgbClr val="FF0000"/>
                </a:solidFill>
              </a:rPr>
              <a:t> </a:t>
            </a:r>
            <a:r>
              <a:rPr lang="ru-RU" b="1" i="0" u="sng" dirty="0" err="1">
                <a:solidFill>
                  <a:srgbClr val="FF0000"/>
                </a:solidFill>
              </a:rPr>
              <a:t>варіанти</a:t>
            </a:r>
            <a:r>
              <a:rPr lang="ru-RU" b="1" i="0" u="sng" baseline="0" dirty="0">
                <a:solidFill>
                  <a:srgbClr val="FF0000"/>
                </a:solidFill>
              </a:rPr>
              <a:t> до прикладу.</a:t>
            </a:r>
          </a:p>
          <a:p>
            <a:pPr marL="0" lvl="0" indent="0" algn="l" rtl="0">
              <a:spcBef>
                <a:spcPts val="0"/>
              </a:spcBef>
              <a:spcAft>
                <a:spcPts val="0"/>
              </a:spcAft>
              <a:buNone/>
            </a:pPr>
            <a:r>
              <a:rPr lang="ru-RU" b="0" i="0" u="none" dirty="0" err="1">
                <a:solidFill>
                  <a:srgbClr val="FF0000"/>
                </a:solidFill>
              </a:rPr>
              <a:t>Підставьте</a:t>
            </a:r>
            <a:r>
              <a:rPr lang="ru-RU" b="0" i="0" u="none" dirty="0">
                <a:solidFill>
                  <a:srgbClr val="FF0000"/>
                </a:solidFill>
              </a:rPr>
              <a:t> те, </a:t>
            </a:r>
            <a:r>
              <a:rPr lang="ru-RU" b="0" i="0" u="none" dirty="0" err="1">
                <a:solidFill>
                  <a:srgbClr val="FF0000"/>
                </a:solidFill>
              </a:rPr>
              <a:t>що</a:t>
            </a:r>
            <a:r>
              <a:rPr lang="ru-RU" b="0" i="0" u="none" dirty="0">
                <a:solidFill>
                  <a:srgbClr val="FF0000"/>
                </a:solidFill>
              </a:rPr>
              <a:t> </a:t>
            </a:r>
            <a:r>
              <a:rPr lang="ru-RU" b="0" i="0" u="none" dirty="0" err="1">
                <a:solidFill>
                  <a:srgbClr val="FF0000"/>
                </a:solidFill>
              </a:rPr>
              <a:t>підходить</a:t>
            </a:r>
            <a:r>
              <a:rPr lang="ru-RU" b="0" i="0" u="none" dirty="0">
                <a:solidFill>
                  <a:srgbClr val="FF0000"/>
                </a:solidFill>
              </a:rPr>
              <a:t> </a:t>
            </a:r>
            <a:r>
              <a:rPr lang="ru-RU" b="0" i="0" u="none" dirty="0" err="1">
                <a:solidFill>
                  <a:srgbClr val="FF0000"/>
                </a:solidFill>
              </a:rPr>
              <a:t>саме</a:t>
            </a:r>
            <a:r>
              <a:rPr lang="ru-RU" b="0" i="0" u="none" dirty="0">
                <a:solidFill>
                  <a:srgbClr val="FF0000"/>
                </a:solidFill>
              </a:rPr>
              <a:t> вам.</a:t>
            </a:r>
            <a:r>
              <a:rPr lang="ru-RU" b="0" i="0" u="none" baseline="0" dirty="0">
                <a:solidFill>
                  <a:srgbClr val="FF0000"/>
                </a:solidFill>
              </a:rPr>
              <a:t> </a:t>
            </a:r>
            <a:r>
              <a:rPr lang="ru-RU" b="0" i="0" u="none" baseline="0" dirty="0" err="1">
                <a:solidFill>
                  <a:srgbClr val="FF0000"/>
                </a:solidFill>
              </a:rPr>
              <a:t>Вкажіть</a:t>
            </a:r>
            <a:r>
              <a:rPr lang="ru-RU" b="0" i="0" u="none" baseline="0" dirty="0">
                <a:solidFill>
                  <a:srgbClr val="FF0000"/>
                </a:solidFill>
              </a:rPr>
              <a:t> </a:t>
            </a:r>
            <a:r>
              <a:rPr lang="ru-RU" b="0" i="0" u="none" baseline="0" dirty="0" err="1">
                <a:solidFill>
                  <a:srgbClr val="FF0000"/>
                </a:solidFill>
              </a:rPr>
              <a:t>ті</a:t>
            </a:r>
            <a:r>
              <a:rPr lang="ru-RU" b="0" i="0" u="none" baseline="0" dirty="0">
                <a:solidFill>
                  <a:srgbClr val="FF0000"/>
                </a:solidFill>
              </a:rPr>
              <a:t> </a:t>
            </a:r>
            <a:r>
              <a:rPr lang="ru-RU" b="0" i="0" u="none" baseline="0" dirty="0" err="1">
                <a:solidFill>
                  <a:srgbClr val="FF0000"/>
                </a:solidFill>
              </a:rPr>
              <a:t>організації</a:t>
            </a:r>
            <a:r>
              <a:rPr lang="ru-RU" b="0" i="0" u="none" baseline="0" dirty="0">
                <a:solidFill>
                  <a:srgbClr val="FF0000"/>
                </a:solidFill>
              </a:rPr>
              <a:t> (теми </a:t>
            </a:r>
            <a:r>
              <a:rPr lang="ru-RU" b="0" i="0" u="none" baseline="0" dirty="0" err="1">
                <a:solidFill>
                  <a:srgbClr val="FF0000"/>
                </a:solidFill>
              </a:rPr>
              <a:t>зустрічей</a:t>
            </a:r>
            <a:r>
              <a:rPr lang="ru-RU" b="0" i="0" u="none" baseline="0" dirty="0">
                <a:solidFill>
                  <a:srgbClr val="FF0000"/>
                </a:solidFill>
              </a:rPr>
              <a:t>) з </a:t>
            </a:r>
            <a:r>
              <a:rPr lang="ru-RU" b="0" i="0" u="none" baseline="0" dirty="0" err="1">
                <a:solidFill>
                  <a:srgbClr val="FF0000"/>
                </a:solidFill>
              </a:rPr>
              <a:t>якими</a:t>
            </a:r>
            <a:r>
              <a:rPr lang="ru-RU" b="0" i="0" u="none" baseline="0" dirty="0">
                <a:solidFill>
                  <a:srgbClr val="FF0000"/>
                </a:solidFill>
              </a:rPr>
              <a:t> </a:t>
            </a:r>
            <a:r>
              <a:rPr lang="ru-RU" b="0" i="0" u="none" baseline="0" dirty="0" err="1">
                <a:solidFill>
                  <a:srgbClr val="FF0000"/>
                </a:solidFill>
              </a:rPr>
              <a:t>співпрацювали</a:t>
            </a:r>
            <a:r>
              <a:rPr lang="ru-RU" b="0" i="0" u="none" baseline="0" dirty="0">
                <a:solidFill>
                  <a:srgbClr val="FF0000"/>
                </a:solidFill>
              </a:rPr>
              <a:t> </a:t>
            </a:r>
            <a:r>
              <a:rPr lang="ru-RU" b="0" i="0" u="none" baseline="0" dirty="0" err="1">
                <a:solidFill>
                  <a:srgbClr val="FF0000"/>
                </a:solidFill>
              </a:rPr>
              <a:t>протягом</a:t>
            </a:r>
            <a:r>
              <a:rPr lang="ru-RU" b="0" i="0" u="none" baseline="0" dirty="0">
                <a:solidFill>
                  <a:srgbClr val="FF0000"/>
                </a:solidFill>
              </a:rPr>
              <a:t> року.</a:t>
            </a:r>
            <a:endParaRPr lang="ru-RU" b="0" i="0" u="none" dirty="0">
              <a:solidFill>
                <a:srgbClr val="FF0000"/>
              </a:solidFill>
            </a:endParaRPr>
          </a:p>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6</a:t>
            </a:fld>
            <a:endParaRPr/>
          </a:p>
        </p:txBody>
      </p:sp>
    </p:spTree>
    <p:extLst>
      <p:ext uri="{BB962C8B-B14F-4D97-AF65-F5344CB8AC3E}">
        <p14:creationId xmlns:p14="http://schemas.microsoft.com/office/powerpoint/2010/main" val="26665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7</a:t>
            </a:fld>
            <a:endParaRPr/>
          </a:p>
        </p:txBody>
      </p:sp>
    </p:spTree>
    <p:extLst>
      <p:ext uri="{BB962C8B-B14F-4D97-AF65-F5344CB8AC3E}">
        <p14:creationId xmlns:p14="http://schemas.microsoft.com/office/powerpoint/2010/main" val="258545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8</a:t>
            </a:fld>
            <a:endParaRPr/>
          </a:p>
        </p:txBody>
      </p:sp>
    </p:spTree>
    <p:extLst>
      <p:ext uri="{BB962C8B-B14F-4D97-AF65-F5344CB8AC3E}">
        <p14:creationId xmlns:p14="http://schemas.microsoft.com/office/powerpoint/2010/main" val="212550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0" u="sng" dirty="0">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9</a:t>
            </a:fld>
            <a:endParaRPr/>
          </a:p>
        </p:txBody>
      </p:sp>
    </p:spTree>
    <p:extLst>
      <p:ext uri="{BB962C8B-B14F-4D97-AF65-F5344CB8AC3E}">
        <p14:creationId xmlns:p14="http://schemas.microsoft.com/office/powerpoint/2010/main" val="343961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t="73643"/>
          <a:stretch/>
        </p:blipFill>
        <p:spPr>
          <a:xfrm>
            <a:off x="0" y="0"/>
            <a:ext cx="12192000" cy="1807535"/>
          </a:xfrm>
          <a:prstGeom prst="rect">
            <a:avLst/>
          </a:prstGeom>
        </p:spPr>
      </p:pic>
      <p:pic>
        <p:nvPicPr>
          <p:cNvPr id="9" name="Google Shape;93;p1"/>
          <p:cNvPicPr preferRelativeResize="0"/>
          <p:nvPr/>
        </p:nvPicPr>
        <p:blipFill rotWithShape="1">
          <a:blip r:embed="rId5">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08059" y="642157"/>
            <a:ext cx="9696885" cy="954107"/>
          </a:xfrm>
          <a:prstGeom prst="rect">
            <a:avLst/>
          </a:prstGeom>
          <a:noFill/>
        </p:spPr>
        <p:txBody>
          <a:bodyPr wrap="none" rtlCol="0">
            <a:spAutoFit/>
          </a:bodyPr>
          <a:lstStyle/>
          <a:p>
            <a:r>
              <a:rPr lang="uk-UA" sz="2800" dirty="0" smtClean="0">
                <a:solidFill>
                  <a:schemeClr val="bg1"/>
                </a:solidFill>
                <a:latin typeface="Montserrat SemiBold" pitchFamily="2" charset="-52"/>
              </a:rPr>
              <a:t>ПОЛІЦЕЙСЬКІ ОФІЦЕРИ </a:t>
            </a:r>
            <a:r>
              <a:rPr lang="ru-RU" sz="2800" dirty="0" smtClean="0">
                <a:solidFill>
                  <a:schemeClr val="bg1"/>
                </a:solidFill>
                <a:latin typeface="Montserrat SemiBold" pitchFamily="2" charset="-52"/>
              </a:rPr>
              <a:t>УКРАЇНСЬКОЇ</a:t>
            </a:r>
            <a:r>
              <a:rPr lang="uk-UA" sz="2800" dirty="0" smtClean="0">
                <a:solidFill>
                  <a:schemeClr val="bg1"/>
                </a:solidFill>
                <a:latin typeface="Montserrat SemiBold" pitchFamily="2" charset="-52"/>
              </a:rPr>
              <a:t> ГРОМАДИ</a:t>
            </a:r>
          </a:p>
          <a:p>
            <a:pPr algn="ctr"/>
            <a:r>
              <a:rPr lang="uk-UA" sz="2800" dirty="0" smtClean="0">
                <a:solidFill>
                  <a:schemeClr val="bg1"/>
                </a:solidFill>
                <a:latin typeface="Montserrat SemiBold" pitchFamily="2" charset="-52"/>
              </a:rPr>
              <a:t>ОБУХІВСЬКОГО РАЙОНУ</a:t>
            </a:r>
            <a:endParaRPr lang="uk-UA" sz="2800" dirty="0">
              <a:solidFill>
                <a:schemeClr val="bg1"/>
              </a:solidFill>
              <a:latin typeface="Montserrat SemiBold" pitchFamily="2" charset="-52"/>
            </a:endParaRPr>
          </a:p>
        </p:txBody>
      </p:sp>
    </p:spTree>
    <p:extLst>
      <p:ext uri="{BB962C8B-B14F-4D97-AF65-F5344CB8AC3E}">
        <p14:creationId xmlns:p14="http://schemas.microsoft.com/office/powerpoint/2010/main" val="1108910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8" name="Google Shape;348;p16"/>
          <p:cNvSpPr txBox="1"/>
          <p:nvPr/>
        </p:nvSpPr>
        <p:spPr>
          <a:xfrm>
            <a:off x="1924958" y="2019405"/>
            <a:ext cx="3493056"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smtClean="0">
                <a:solidFill>
                  <a:srgbClr val="182947"/>
                </a:solidFill>
                <a:latin typeface="Montserrat Medium" panose="00000600000000000000" pitchFamily="2" charset="-52"/>
                <a:ea typeface="Proxima Nova"/>
                <a:cs typeface="Proxima Nova"/>
                <a:sym typeface="Proxima Nova"/>
              </a:rPr>
              <a:t>Сума накладених штрафів за виявленими </a:t>
            </a:r>
            <a:r>
              <a:rPr lang="uk-UA" sz="1600" dirty="0" err="1" smtClean="0">
                <a:solidFill>
                  <a:srgbClr val="182947"/>
                </a:solidFill>
                <a:latin typeface="Montserrat Medium" panose="00000600000000000000" pitchFamily="2" charset="-52"/>
                <a:ea typeface="Proxima Nova"/>
                <a:cs typeface="Proxima Nova"/>
                <a:sym typeface="Proxima Nova"/>
              </a:rPr>
              <a:t>адміністративиними</a:t>
            </a:r>
            <a:r>
              <a:rPr lang="uk-UA" sz="1600" dirty="0" smtClean="0">
                <a:solidFill>
                  <a:srgbClr val="182947"/>
                </a:solidFill>
                <a:latin typeface="Montserrat Medium" panose="00000600000000000000" pitchFamily="2" charset="-52"/>
                <a:ea typeface="Proxima Nova"/>
                <a:cs typeface="Proxima Nova"/>
                <a:sym typeface="Proxima Nova"/>
              </a:rPr>
              <a:t> правопорушенням</a:t>
            </a:r>
            <a:endParaRPr sz="1600" dirty="0">
              <a:latin typeface="Montserrat Medium" panose="00000600000000000000" pitchFamily="2" charset="-52"/>
            </a:endParaRPr>
          </a:p>
        </p:txBody>
      </p:sp>
      <p:pic>
        <p:nvPicPr>
          <p:cNvPr id="353" name="Google Shape;353;p16"/>
          <p:cNvPicPr preferRelativeResize="0"/>
          <p:nvPr/>
        </p:nvPicPr>
        <p:blipFill rotWithShape="1">
          <a:blip r:embed="rId3">
            <a:alphaModFix/>
          </a:blip>
          <a:srcRect/>
          <a:stretch/>
        </p:blipFill>
        <p:spPr>
          <a:xfrm>
            <a:off x="8628490" y="3244272"/>
            <a:ext cx="1340878" cy="1290136"/>
          </a:xfrm>
          <a:prstGeom prst="rect">
            <a:avLst/>
          </a:prstGeom>
          <a:noFill/>
          <a:ln>
            <a:noFill/>
          </a:ln>
        </p:spPr>
      </p:pic>
      <p:sp>
        <p:nvSpPr>
          <p:cNvPr id="14" name="Google Shape;352;p16"/>
          <p:cNvSpPr txBox="1"/>
          <p:nvPr/>
        </p:nvSpPr>
        <p:spPr>
          <a:xfrm>
            <a:off x="7370646" y="2253120"/>
            <a:ext cx="385656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smtClean="0">
                <a:solidFill>
                  <a:srgbClr val="182947"/>
                </a:solidFill>
                <a:latin typeface="Montserrat Medium" panose="00000600000000000000" pitchFamily="2" charset="-52"/>
                <a:ea typeface="Proxima Nova"/>
                <a:cs typeface="Proxima Nova"/>
                <a:sym typeface="Proxima Nova"/>
              </a:rPr>
              <a:t>З них сума сплачених штрафів до бюджету</a:t>
            </a:r>
            <a:endParaRPr sz="1600" dirty="0">
              <a:latin typeface="Montserrat Medium" panose="00000600000000000000" pitchFamily="2" charset="-52"/>
            </a:endParaRPr>
          </a:p>
        </p:txBody>
      </p:sp>
      <p:grpSp>
        <p:nvGrpSpPr>
          <p:cNvPr id="20" name="Группа 19"/>
          <p:cNvGrpSpPr/>
          <p:nvPr/>
        </p:nvGrpSpPr>
        <p:grpSpPr>
          <a:xfrm>
            <a:off x="2659459" y="0"/>
            <a:ext cx="5306189" cy="2837855"/>
            <a:chOff x="2509774" y="-403"/>
            <a:chExt cx="5088230" cy="2829222"/>
          </a:xfrm>
        </p:grpSpPr>
        <p:pic>
          <p:nvPicPr>
            <p:cNvPr id="21" name="Google Shape;93;p1"/>
            <p:cNvPicPr preferRelativeResize="0"/>
            <p:nvPr/>
          </p:nvPicPr>
          <p:blipFill rotWithShape="1">
            <a:blip r:embed="rId4">
              <a:alphaModFix/>
            </a:blip>
            <a:srcRect/>
            <a:stretch/>
          </p:blipFill>
          <p:spPr>
            <a:xfrm>
              <a:off x="2509774" y="-403"/>
              <a:ext cx="3288205" cy="2829222"/>
            </a:xfrm>
            <a:prstGeom prst="rect">
              <a:avLst/>
            </a:prstGeom>
            <a:noFill/>
            <a:ln>
              <a:noFill/>
            </a:ln>
          </p:spPr>
        </p:pic>
        <p:sp>
          <p:nvSpPr>
            <p:cNvPr id="22" name="Скругленный прямоугольник 21"/>
            <p:cNvSpPr/>
            <p:nvPr/>
          </p:nvSpPr>
          <p:spPr>
            <a:xfrm>
              <a:off x="4902060" y="513196"/>
              <a:ext cx="2695944"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3" name="TextBox 22"/>
            <p:cNvSpPr txBox="1"/>
            <p:nvPr/>
          </p:nvSpPr>
          <p:spPr>
            <a:xfrm>
              <a:off x="5264826" y="588222"/>
              <a:ext cx="1970411" cy="523220"/>
            </a:xfrm>
            <a:prstGeom prst="rect">
              <a:avLst/>
            </a:prstGeom>
            <a:noFill/>
          </p:spPr>
          <p:txBody>
            <a:bodyPr wrap="none" rtlCol="0">
              <a:spAutoFit/>
            </a:bodyPr>
            <a:lstStyle/>
            <a:p>
              <a:r>
                <a:rPr lang="uk-UA" sz="2800" dirty="0" smtClean="0">
                  <a:solidFill>
                    <a:schemeClr val="bg1"/>
                  </a:solidFill>
                  <a:latin typeface="Montserrat SemiBold" pitchFamily="2" charset="-52"/>
                </a:rPr>
                <a:t>ШТРАФИ</a:t>
              </a:r>
              <a:endParaRPr lang="uk-UA" sz="2800" dirty="0">
                <a:solidFill>
                  <a:schemeClr val="bg1"/>
                </a:solidFill>
                <a:latin typeface="Montserrat SemiBold" pitchFamily="2" charset="-52"/>
              </a:endParaRPr>
            </a:p>
          </p:txBody>
        </p:sp>
      </p:grpSp>
      <p:grpSp>
        <p:nvGrpSpPr>
          <p:cNvPr id="3" name="Группа 2"/>
          <p:cNvGrpSpPr/>
          <p:nvPr/>
        </p:nvGrpSpPr>
        <p:grpSpPr>
          <a:xfrm>
            <a:off x="7509520" y="5097135"/>
            <a:ext cx="4405959" cy="868135"/>
            <a:chOff x="1009009" y="5439958"/>
            <a:chExt cx="1916224" cy="868135"/>
          </a:xfrm>
        </p:grpSpPr>
        <p:sp>
          <p:nvSpPr>
            <p:cNvPr id="26" name="Скругленный прямоугольник 25"/>
            <p:cNvSpPr/>
            <p:nvPr/>
          </p:nvSpPr>
          <p:spPr>
            <a:xfrm>
              <a:off x="1009009" y="5439958"/>
              <a:ext cx="1916224"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7" name="TextBox 26"/>
            <p:cNvSpPr txBox="1"/>
            <p:nvPr/>
          </p:nvSpPr>
          <p:spPr>
            <a:xfrm>
              <a:off x="1169446" y="5520082"/>
              <a:ext cx="1595350" cy="707886"/>
            </a:xfrm>
            <a:prstGeom prst="rect">
              <a:avLst/>
            </a:prstGeom>
            <a:noFill/>
          </p:spPr>
          <p:txBody>
            <a:bodyPr wrap="square" rtlCol="0">
              <a:spAutoFit/>
            </a:bodyPr>
            <a:lstStyle/>
            <a:p>
              <a:r>
                <a:rPr lang="uk-UA" sz="4000" dirty="0">
                  <a:solidFill>
                    <a:srgbClr val="FFC000"/>
                  </a:solidFill>
                  <a:latin typeface="Montserrat ExtraBold" pitchFamily="2" charset="-52"/>
                </a:rPr>
                <a:t> </a:t>
              </a:r>
              <a:r>
                <a:rPr lang="uk-UA" sz="4000" dirty="0" smtClean="0">
                  <a:solidFill>
                    <a:srgbClr val="FFC000"/>
                  </a:solidFill>
                  <a:latin typeface="Montserrat ExtraBold" pitchFamily="2" charset="-52"/>
                </a:rPr>
                <a:t>165</a:t>
              </a:r>
              <a:r>
                <a:rPr lang="uk-UA" sz="3600" dirty="0" smtClean="0">
                  <a:solidFill>
                    <a:srgbClr val="FFC000"/>
                  </a:solidFill>
                  <a:latin typeface="Montserrat ExtraBold" pitchFamily="2" charset="-52"/>
                </a:rPr>
                <a:t> 000 грн</a:t>
              </a:r>
              <a:endParaRPr lang="uk-UA" sz="3600" dirty="0">
                <a:solidFill>
                  <a:srgbClr val="FFC000"/>
                </a:solidFill>
                <a:latin typeface="Montserrat ExtraBold" pitchFamily="2" charset="-52"/>
              </a:endParaRPr>
            </a:p>
          </p:txBody>
        </p:sp>
      </p:grpSp>
      <p:pic>
        <p:nvPicPr>
          <p:cNvPr id="16" name="Google Shape;353;p16"/>
          <p:cNvPicPr preferRelativeResize="0"/>
          <p:nvPr/>
        </p:nvPicPr>
        <p:blipFill rotWithShape="1">
          <a:blip r:embed="rId3">
            <a:alphaModFix/>
          </a:blip>
          <a:srcRect/>
          <a:stretch/>
        </p:blipFill>
        <p:spPr>
          <a:xfrm>
            <a:off x="3001047" y="3290938"/>
            <a:ext cx="1340878" cy="1290136"/>
          </a:xfrm>
          <a:prstGeom prst="rect">
            <a:avLst/>
          </a:prstGeom>
          <a:noFill/>
          <a:ln>
            <a:noFill/>
          </a:ln>
        </p:spPr>
      </p:pic>
      <p:grpSp>
        <p:nvGrpSpPr>
          <p:cNvPr id="17" name="Группа 16"/>
          <p:cNvGrpSpPr/>
          <p:nvPr/>
        </p:nvGrpSpPr>
        <p:grpSpPr>
          <a:xfrm>
            <a:off x="1561532" y="5017010"/>
            <a:ext cx="4405959" cy="868135"/>
            <a:chOff x="848572" y="5188580"/>
            <a:chExt cx="1916224" cy="868135"/>
          </a:xfrm>
        </p:grpSpPr>
        <p:sp>
          <p:nvSpPr>
            <p:cNvPr id="18" name="Скругленный прямоугольник 17"/>
            <p:cNvSpPr/>
            <p:nvPr/>
          </p:nvSpPr>
          <p:spPr>
            <a:xfrm>
              <a:off x="848572" y="5188580"/>
              <a:ext cx="1916224"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9" name="TextBox 18"/>
            <p:cNvSpPr txBox="1"/>
            <p:nvPr/>
          </p:nvSpPr>
          <p:spPr>
            <a:xfrm>
              <a:off x="1002694" y="5268704"/>
              <a:ext cx="1595350" cy="707886"/>
            </a:xfrm>
            <a:prstGeom prst="rect">
              <a:avLst/>
            </a:prstGeom>
            <a:noFill/>
          </p:spPr>
          <p:txBody>
            <a:bodyPr wrap="square" rtlCol="0">
              <a:spAutoFit/>
            </a:bodyPr>
            <a:lstStyle/>
            <a:p>
              <a:r>
                <a:rPr lang="uk-UA" sz="4000" dirty="0">
                  <a:solidFill>
                    <a:srgbClr val="FFC000"/>
                  </a:solidFill>
                  <a:latin typeface="Montserrat ExtraBold" pitchFamily="2" charset="-52"/>
                </a:rPr>
                <a:t> </a:t>
              </a:r>
              <a:r>
                <a:rPr lang="uk-UA" sz="3600" dirty="0" smtClean="0">
                  <a:solidFill>
                    <a:srgbClr val="FFC000"/>
                  </a:solidFill>
                  <a:latin typeface="Montserrat ExtraBold" pitchFamily="2" charset="-52"/>
                </a:rPr>
                <a:t>270 000 грн</a:t>
              </a:r>
              <a:endParaRPr lang="uk-UA" sz="3600" dirty="0">
                <a:solidFill>
                  <a:srgbClr val="FFC000"/>
                </a:solidFill>
                <a:latin typeface="Montserrat ExtraBold" pitchFamily="2" charset="-52"/>
              </a:endParaRPr>
            </a:p>
          </p:txBody>
        </p:sp>
      </p:grpSp>
    </p:spTree>
    <p:extLst>
      <p:ext uri="{BB962C8B-B14F-4D97-AF65-F5344CB8AC3E}">
        <p14:creationId xmlns:p14="http://schemas.microsoft.com/office/powerpoint/2010/main" val="305662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7" name="Google Shape;347;p16"/>
          <p:cNvSpPr/>
          <p:nvPr/>
        </p:nvSpPr>
        <p:spPr>
          <a:xfrm>
            <a:off x="3227615" y="3161146"/>
            <a:ext cx="970199" cy="1271182"/>
          </a:xfrm>
          <a:custGeom>
            <a:avLst/>
            <a:gdLst/>
            <a:ahLst/>
            <a:cxnLst/>
            <a:rect l="l" t="t" r="r" b="b"/>
            <a:pathLst>
              <a:path w="787542" h="1115390" extrusionOk="0">
                <a:moveTo>
                  <a:pt x="458269" y="689116"/>
                </a:moveTo>
                <a:lnTo>
                  <a:pt x="498899" y="689116"/>
                </a:lnTo>
                <a:lnTo>
                  <a:pt x="498899" y="774841"/>
                </a:lnTo>
                <a:lnTo>
                  <a:pt x="446772" y="774841"/>
                </a:lnTo>
                <a:cubicBezTo>
                  <a:pt x="454437" y="741727"/>
                  <a:pt x="458269" y="713859"/>
                  <a:pt x="458269" y="691237"/>
                </a:cubicBezTo>
                <a:close/>
                <a:moveTo>
                  <a:pt x="636491" y="682196"/>
                </a:moveTo>
                <a:lnTo>
                  <a:pt x="650890" y="682196"/>
                </a:lnTo>
                <a:cubicBezTo>
                  <a:pt x="660340" y="682196"/>
                  <a:pt x="666777" y="683982"/>
                  <a:pt x="670200" y="687554"/>
                </a:cubicBezTo>
                <a:cubicBezTo>
                  <a:pt x="673623" y="691125"/>
                  <a:pt x="675335" y="695479"/>
                  <a:pt x="675335" y="700613"/>
                </a:cubicBezTo>
                <a:cubicBezTo>
                  <a:pt x="675335" y="705897"/>
                  <a:pt x="673363" y="710231"/>
                  <a:pt x="669419" y="713617"/>
                </a:cubicBezTo>
                <a:cubicBezTo>
                  <a:pt x="665475" y="717003"/>
                  <a:pt x="658629" y="718696"/>
                  <a:pt x="648881" y="718696"/>
                </a:cubicBezTo>
                <a:lnTo>
                  <a:pt x="636491" y="718696"/>
                </a:lnTo>
                <a:close/>
                <a:moveTo>
                  <a:pt x="284066" y="682196"/>
                </a:moveTo>
                <a:lnTo>
                  <a:pt x="298465" y="682196"/>
                </a:lnTo>
                <a:cubicBezTo>
                  <a:pt x="307915" y="682196"/>
                  <a:pt x="314352" y="683982"/>
                  <a:pt x="317775" y="687554"/>
                </a:cubicBezTo>
                <a:cubicBezTo>
                  <a:pt x="321198" y="691125"/>
                  <a:pt x="322910" y="695479"/>
                  <a:pt x="322910" y="700613"/>
                </a:cubicBezTo>
                <a:cubicBezTo>
                  <a:pt x="322910" y="705897"/>
                  <a:pt x="320938" y="710231"/>
                  <a:pt x="316994" y="713617"/>
                </a:cubicBezTo>
                <a:cubicBezTo>
                  <a:pt x="313050" y="717003"/>
                  <a:pt x="306204" y="718696"/>
                  <a:pt x="296456" y="718696"/>
                </a:cubicBezTo>
                <a:lnTo>
                  <a:pt x="284066" y="718696"/>
                </a:lnTo>
                <a:close/>
                <a:moveTo>
                  <a:pt x="585703" y="648933"/>
                </a:moveTo>
                <a:lnTo>
                  <a:pt x="585703" y="812569"/>
                </a:lnTo>
                <a:lnTo>
                  <a:pt x="636491" y="812569"/>
                </a:lnTo>
                <a:lnTo>
                  <a:pt x="636491" y="751847"/>
                </a:lnTo>
                <a:lnTo>
                  <a:pt x="664173" y="751847"/>
                </a:lnTo>
                <a:cubicBezTo>
                  <a:pt x="684562" y="751847"/>
                  <a:pt x="699724" y="747196"/>
                  <a:pt x="709658" y="737895"/>
                </a:cubicBezTo>
                <a:cubicBezTo>
                  <a:pt x="719593" y="728593"/>
                  <a:pt x="724560" y="715682"/>
                  <a:pt x="724560" y="699162"/>
                </a:cubicBezTo>
                <a:cubicBezTo>
                  <a:pt x="724560" y="683089"/>
                  <a:pt x="720002" y="670699"/>
                  <a:pt x="710886" y="661992"/>
                </a:cubicBezTo>
                <a:cubicBezTo>
                  <a:pt x="701770" y="653286"/>
                  <a:pt x="688060" y="648933"/>
                  <a:pt x="669754" y="648933"/>
                </a:cubicBezTo>
                <a:close/>
                <a:moveTo>
                  <a:pt x="412281" y="648933"/>
                </a:moveTo>
                <a:lnTo>
                  <a:pt x="412281" y="685433"/>
                </a:lnTo>
                <a:cubicBezTo>
                  <a:pt x="412281" y="718621"/>
                  <a:pt x="407556" y="748424"/>
                  <a:pt x="398105" y="774841"/>
                </a:cubicBezTo>
                <a:lnTo>
                  <a:pt x="381250" y="774841"/>
                </a:lnTo>
                <a:lnTo>
                  <a:pt x="381250" y="848176"/>
                </a:lnTo>
                <a:lnTo>
                  <a:pt x="421880" y="848176"/>
                </a:lnTo>
                <a:lnTo>
                  <a:pt x="421880" y="812569"/>
                </a:lnTo>
                <a:lnTo>
                  <a:pt x="526358" y="812569"/>
                </a:lnTo>
                <a:lnTo>
                  <a:pt x="526358" y="848176"/>
                </a:lnTo>
                <a:lnTo>
                  <a:pt x="567100" y="848176"/>
                </a:lnTo>
                <a:lnTo>
                  <a:pt x="567100" y="774841"/>
                </a:lnTo>
                <a:lnTo>
                  <a:pt x="549463" y="774841"/>
                </a:lnTo>
                <a:lnTo>
                  <a:pt x="549463" y="648933"/>
                </a:lnTo>
                <a:close/>
                <a:moveTo>
                  <a:pt x="233278" y="648933"/>
                </a:moveTo>
                <a:lnTo>
                  <a:pt x="233278" y="812569"/>
                </a:lnTo>
                <a:lnTo>
                  <a:pt x="284066" y="812569"/>
                </a:lnTo>
                <a:lnTo>
                  <a:pt x="284066" y="751847"/>
                </a:lnTo>
                <a:lnTo>
                  <a:pt x="311748" y="751847"/>
                </a:lnTo>
                <a:cubicBezTo>
                  <a:pt x="332137" y="751847"/>
                  <a:pt x="347299" y="747196"/>
                  <a:pt x="357233" y="737895"/>
                </a:cubicBezTo>
                <a:cubicBezTo>
                  <a:pt x="367168" y="728593"/>
                  <a:pt x="372135" y="715682"/>
                  <a:pt x="372135" y="699162"/>
                </a:cubicBezTo>
                <a:cubicBezTo>
                  <a:pt x="372135" y="683089"/>
                  <a:pt x="367577" y="670699"/>
                  <a:pt x="358461" y="661992"/>
                </a:cubicBezTo>
                <a:cubicBezTo>
                  <a:pt x="349345" y="653286"/>
                  <a:pt x="335635" y="648933"/>
                  <a:pt x="317329" y="648933"/>
                </a:cubicBezTo>
                <a:close/>
                <a:moveTo>
                  <a:pt x="131331" y="646142"/>
                </a:moveTo>
                <a:cubicBezTo>
                  <a:pt x="104021" y="646142"/>
                  <a:pt x="83017" y="653435"/>
                  <a:pt x="68321" y="668020"/>
                </a:cubicBezTo>
                <a:cubicBezTo>
                  <a:pt x="53624" y="682605"/>
                  <a:pt x="46275" y="703143"/>
                  <a:pt x="46275" y="729635"/>
                </a:cubicBezTo>
                <a:cubicBezTo>
                  <a:pt x="46275" y="757242"/>
                  <a:pt x="53549" y="778432"/>
                  <a:pt x="68097" y="793203"/>
                </a:cubicBezTo>
                <a:cubicBezTo>
                  <a:pt x="82645" y="807974"/>
                  <a:pt x="103053" y="815360"/>
                  <a:pt x="129322" y="815360"/>
                </a:cubicBezTo>
                <a:cubicBezTo>
                  <a:pt x="152985" y="815360"/>
                  <a:pt x="171161" y="810690"/>
                  <a:pt x="183848" y="801351"/>
                </a:cubicBezTo>
                <a:cubicBezTo>
                  <a:pt x="196536" y="792012"/>
                  <a:pt x="205410" y="779901"/>
                  <a:pt x="210470" y="765019"/>
                </a:cubicBezTo>
                <a:lnTo>
                  <a:pt x="162919" y="752182"/>
                </a:lnTo>
                <a:cubicBezTo>
                  <a:pt x="158306" y="769000"/>
                  <a:pt x="147702" y="777408"/>
                  <a:pt x="131107" y="777408"/>
                </a:cubicBezTo>
                <a:cubicBezTo>
                  <a:pt x="111760" y="777408"/>
                  <a:pt x="100709" y="766953"/>
                  <a:pt x="97956" y="746043"/>
                </a:cubicBezTo>
                <a:lnTo>
                  <a:pt x="147293" y="746043"/>
                </a:lnTo>
                <a:lnTo>
                  <a:pt x="147293" y="715682"/>
                </a:lnTo>
                <a:lnTo>
                  <a:pt x="97733" y="715682"/>
                </a:lnTo>
                <a:cubicBezTo>
                  <a:pt x="100933" y="694623"/>
                  <a:pt x="112132" y="684093"/>
                  <a:pt x="131331" y="684093"/>
                </a:cubicBezTo>
                <a:cubicBezTo>
                  <a:pt x="146288" y="684093"/>
                  <a:pt x="156259" y="690939"/>
                  <a:pt x="161245" y="704632"/>
                </a:cubicBezTo>
                <a:lnTo>
                  <a:pt x="206787" y="687330"/>
                </a:lnTo>
                <a:cubicBezTo>
                  <a:pt x="193243" y="659871"/>
                  <a:pt x="168091" y="646142"/>
                  <a:pt x="131331" y="646142"/>
                </a:cubicBezTo>
                <a:close/>
                <a:moveTo>
                  <a:pt x="182174" y="134714"/>
                </a:moveTo>
                <a:lnTo>
                  <a:pt x="275727" y="134714"/>
                </a:lnTo>
                <a:lnTo>
                  <a:pt x="275727" y="250536"/>
                </a:lnTo>
                <a:lnTo>
                  <a:pt x="228950" y="279492"/>
                </a:lnTo>
                <a:lnTo>
                  <a:pt x="182174" y="250536"/>
                </a:lnTo>
                <a:close/>
                <a:moveTo>
                  <a:pt x="233577" y="41770"/>
                </a:moveTo>
                <a:lnTo>
                  <a:pt x="190664" y="84682"/>
                </a:lnTo>
                <a:lnTo>
                  <a:pt x="114512" y="84682"/>
                </a:lnTo>
                <a:lnTo>
                  <a:pt x="114512" y="160835"/>
                </a:lnTo>
                <a:lnTo>
                  <a:pt x="71629" y="203716"/>
                </a:lnTo>
                <a:lnTo>
                  <a:pt x="114512" y="246598"/>
                </a:lnTo>
                <a:lnTo>
                  <a:pt x="114512" y="313708"/>
                </a:lnTo>
                <a:lnTo>
                  <a:pt x="181624" y="313709"/>
                </a:lnTo>
                <a:lnTo>
                  <a:pt x="233577" y="365663"/>
                </a:lnTo>
                <a:lnTo>
                  <a:pt x="285530" y="313709"/>
                </a:lnTo>
                <a:lnTo>
                  <a:pt x="343540" y="313709"/>
                </a:lnTo>
                <a:lnTo>
                  <a:pt x="343540" y="255700"/>
                </a:lnTo>
                <a:lnTo>
                  <a:pt x="395523" y="203716"/>
                </a:lnTo>
                <a:lnTo>
                  <a:pt x="343540" y="151733"/>
                </a:lnTo>
                <a:lnTo>
                  <a:pt x="343538" y="84682"/>
                </a:lnTo>
                <a:lnTo>
                  <a:pt x="276488" y="84682"/>
                </a:lnTo>
                <a:close/>
                <a:moveTo>
                  <a:pt x="0" y="5863"/>
                </a:moveTo>
                <a:lnTo>
                  <a:pt x="455068" y="5863"/>
                </a:lnTo>
                <a:lnTo>
                  <a:pt x="455068" y="342922"/>
                </a:lnTo>
                <a:lnTo>
                  <a:pt x="783778" y="342922"/>
                </a:lnTo>
                <a:lnTo>
                  <a:pt x="783778" y="1115390"/>
                </a:lnTo>
                <a:lnTo>
                  <a:pt x="0" y="1115390"/>
                </a:lnTo>
                <a:close/>
                <a:moveTo>
                  <a:pt x="494382" y="0"/>
                </a:moveTo>
                <a:lnTo>
                  <a:pt x="787542" y="305978"/>
                </a:lnTo>
                <a:lnTo>
                  <a:pt x="494382" y="305978"/>
                </a:lnTo>
                <a:close/>
              </a:path>
            </a:pathLst>
          </a:custGeom>
          <a:solidFill>
            <a:srgbClr val="182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6"/>
          <p:cNvSpPr txBox="1"/>
          <p:nvPr/>
        </p:nvSpPr>
        <p:spPr>
          <a:xfrm>
            <a:off x="1943812" y="1657782"/>
            <a:ext cx="3493056"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err="1">
                <a:solidFill>
                  <a:srgbClr val="182947"/>
                </a:solidFill>
                <a:latin typeface="Montserrat Medium" panose="00000600000000000000" pitchFamily="2" charset="-52"/>
                <a:ea typeface="Proxima Nova"/>
                <a:cs typeface="Proxima Nova"/>
                <a:sym typeface="Proxima Nova"/>
              </a:rPr>
              <a:t>Внесено</a:t>
            </a:r>
            <a:endParaRPr lang="uk-UA" sz="1600" dirty="0">
              <a:solidFill>
                <a:srgbClr val="182947"/>
              </a:solidFill>
              <a:latin typeface="Montserrat Medium" panose="00000600000000000000" pitchFamily="2" charset="-52"/>
              <a:ea typeface="Proxima Nova"/>
              <a:cs typeface="Proxima Nova"/>
              <a:sym typeface="Proxima Nova"/>
            </a:endParaRP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відомості до</a:t>
            </a:r>
            <a:r>
              <a:rPr lang="uk-UA" sz="1600" dirty="0">
                <a:latin typeface="Montserrat Medium" panose="00000600000000000000" pitchFamily="2" charset="-52"/>
                <a:ea typeface="Proxima Nova"/>
              </a:rPr>
              <a:t> </a:t>
            </a:r>
            <a:r>
              <a:rPr lang="uk-UA" sz="1600" dirty="0">
                <a:solidFill>
                  <a:srgbClr val="182947"/>
                </a:solidFill>
                <a:latin typeface="Montserrat Medium" panose="00000600000000000000" pitchFamily="2" charset="-52"/>
                <a:ea typeface="Proxima Nova"/>
                <a:cs typeface="Proxima Nova"/>
                <a:sym typeface="Proxima Nova"/>
              </a:rPr>
              <a:t>Єдиного реєстру досудових розслідувань</a:t>
            </a:r>
            <a:r>
              <a:rPr lang="uk-UA" sz="1600" dirty="0">
                <a:latin typeface="Montserrat Medium" panose="00000600000000000000" pitchFamily="2" charset="-52"/>
                <a:ea typeface="Proxima Nova"/>
              </a:rPr>
              <a:t> </a:t>
            </a:r>
            <a:r>
              <a:rPr lang="uk-UA" sz="1600" dirty="0">
                <a:solidFill>
                  <a:srgbClr val="182947"/>
                </a:solidFill>
                <a:latin typeface="Montserrat Medium" panose="00000600000000000000" pitchFamily="2" charset="-52"/>
                <a:ea typeface="Proxima Nova"/>
                <a:cs typeface="Proxima Nova"/>
                <a:sym typeface="Proxima Nova"/>
              </a:rPr>
              <a:t>за матеріалами ПОГ</a:t>
            </a:r>
            <a:endParaRPr sz="1600" dirty="0">
              <a:latin typeface="Montserrat Medium" panose="00000600000000000000" pitchFamily="2" charset="-52"/>
            </a:endParaRPr>
          </a:p>
        </p:txBody>
      </p:sp>
      <p:pic>
        <p:nvPicPr>
          <p:cNvPr id="353" name="Google Shape;353;p16"/>
          <p:cNvPicPr preferRelativeResize="0"/>
          <p:nvPr/>
        </p:nvPicPr>
        <p:blipFill rotWithShape="1">
          <a:blip r:embed="rId3">
            <a:alphaModFix/>
          </a:blip>
          <a:srcRect/>
          <a:stretch/>
        </p:blipFill>
        <p:spPr>
          <a:xfrm>
            <a:off x="8628490" y="3244272"/>
            <a:ext cx="1340878" cy="1290136"/>
          </a:xfrm>
          <a:prstGeom prst="rect">
            <a:avLst/>
          </a:prstGeom>
          <a:noFill/>
          <a:ln>
            <a:noFill/>
          </a:ln>
        </p:spPr>
      </p:pic>
      <p:sp>
        <p:nvSpPr>
          <p:cNvPr id="14" name="Google Shape;352;p16"/>
          <p:cNvSpPr txBox="1"/>
          <p:nvPr/>
        </p:nvSpPr>
        <p:spPr>
          <a:xfrm>
            <a:off x="7102791" y="1652839"/>
            <a:ext cx="3856566"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Розкрито</a:t>
            </a: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кримінальних правопорушень</a:t>
            </a:r>
            <a:endParaRPr sz="1600" dirty="0">
              <a:latin typeface="Montserrat Medium" panose="00000600000000000000" pitchFamily="2" charset="-52"/>
            </a:endParaRP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ПОГ самостійно</a:t>
            </a:r>
            <a:r>
              <a:rPr lang="uk-UA" sz="1600" dirty="0">
                <a:latin typeface="Montserrat Medium" panose="00000600000000000000" pitchFamily="2" charset="-52"/>
                <a:ea typeface="Proxima Nova"/>
              </a:rPr>
              <a:t> </a:t>
            </a:r>
            <a:r>
              <a:rPr lang="uk-UA" sz="1600" dirty="0">
                <a:solidFill>
                  <a:srgbClr val="182947"/>
                </a:solidFill>
                <a:latin typeface="Montserrat Medium" panose="00000600000000000000" pitchFamily="2" charset="-52"/>
                <a:ea typeface="Proxima Nova"/>
                <a:cs typeface="Proxima Nova"/>
                <a:sym typeface="Proxima Nova"/>
              </a:rPr>
              <a:t>та спільно з іншими структурними</a:t>
            </a:r>
            <a:endParaRPr sz="1600" dirty="0">
              <a:latin typeface="Montserrat Medium" panose="00000600000000000000" pitchFamily="2" charset="-52"/>
            </a:endParaRP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підрозділами НПУ </a:t>
            </a:r>
            <a:endParaRPr sz="1600" dirty="0">
              <a:latin typeface="Montserrat Medium" panose="00000600000000000000" pitchFamily="2" charset="-52"/>
            </a:endParaRPr>
          </a:p>
        </p:txBody>
      </p:sp>
      <p:grpSp>
        <p:nvGrpSpPr>
          <p:cNvPr id="20" name="Группа 19"/>
          <p:cNvGrpSpPr/>
          <p:nvPr/>
        </p:nvGrpSpPr>
        <p:grpSpPr>
          <a:xfrm>
            <a:off x="-984617" y="-132362"/>
            <a:ext cx="10382654" cy="3195118"/>
            <a:chOff x="-984617" y="-132362"/>
            <a:chExt cx="10382654" cy="3195118"/>
          </a:xfrm>
        </p:grpSpPr>
        <p:pic>
          <p:nvPicPr>
            <p:cNvPr id="21" name="Google Shape;93;p1"/>
            <p:cNvPicPr preferRelativeResize="0"/>
            <p:nvPr/>
          </p:nvPicPr>
          <p:blipFill rotWithShape="1">
            <a:blip r:embed="rId4">
              <a:alphaModFix/>
            </a:blip>
            <a:srcRect/>
            <a:stretch/>
          </p:blipFill>
          <p:spPr>
            <a:xfrm>
              <a:off x="-984617" y="-132362"/>
              <a:ext cx="3807516" cy="3195118"/>
            </a:xfrm>
            <a:prstGeom prst="rect">
              <a:avLst/>
            </a:prstGeom>
            <a:noFill/>
            <a:ln>
              <a:noFill/>
            </a:ln>
          </p:spPr>
        </p:pic>
        <p:sp>
          <p:nvSpPr>
            <p:cNvPr id="22" name="Скругленный прямоугольник 21"/>
            <p:cNvSpPr/>
            <p:nvPr/>
          </p:nvSpPr>
          <p:spPr>
            <a:xfrm>
              <a:off x="1602679" y="526652"/>
              <a:ext cx="7795358"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3" name="TextBox 22"/>
            <p:cNvSpPr txBox="1"/>
            <p:nvPr/>
          </p:nvSpPr>
          <p:spPr>
            <a:xfrm>
              <a:off x="2059406" y="614506"/>
              <a:ext cx="7079182" cy="523220"/>
            </a:xfrm>
            <a:prstGeom prst="rect">
              <a:avLst/>
            </a:prstGeom>
            <a:noFill/>
          </p:spPr>
          <p:txBody>
            <a:bodyPr wrap="none" rtlCol="0">
              <a:spAutoFit/>
            </a:bodyPr>
            <a:lstStyle/>
            <a:p>
              <a:r>
                <a:rPr lang="uk-UA" sz="2800" dirty="0">
                  <a:solidFill>
                    <a:schemeClr val="bg1"/>
                  </a:solidFill>
                  <a:latin typeface="Montserrat SemiBold" pitchFamily="2" charset="-52"/>
                </a:rPr>
                <a:t>КРИМІНАЛЬНІ ПРАВОПОРУШЕННЯ</a:t>
              </a:r>
            </a:p>
          </p:txBody>
        </p:sp>
      </p:grpSp>
      <p:grpSp>
        <p:nvGrpSpPr>
          <p:cNvPr id="3" name="Группа 2"/>
          <p:cNvGrpSpPr/>
          <p:nvPr/>
        </p:nvGrpSpPr>
        <p:grpSpPr>
          <a:xfrm>
            <a:off x="2833827" y="5190337"/>
            <a:ext cx="1916224" cy="868135"/>
            <a:chOff x="1009009" y="5439958"/>
            <a:chExt cx="1916224" cy="868135"/>
          </a:xfrm>
        </p:grpSpPr>
        <p:sp>
          <p:nvSpPr>
            <p:cNvPr id="26" name="Скругленный прямоугольник 25"/>
            <p:cNvSpPr/>
            <p:nvPr/>
          </p:nvSpPr>
          <p:spPr>
            <a:xfrm>
              <a:off x="1009009" y="5439958"/>
              <a:ext cx="1916224"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7" name="TextBox 26"/>
            <p:cNvSpPr txBox="1"/>
            <p:nvPr/>
          </p:nvSpPr>
          <p:spPr>
            <a:xfrm>
              <a:off x="1595064" y="5511567"/>
              <a:ext cx="955711" cy="707886"/>
            </a:xfrm>
            <a:prstGeom prst="rect">
              <a:avLst/>
            </a:prstGeom>
            <a:noFill/>
          </p:spPr>
          <p:txBody>
            <a:bodyPr wrap="none" rtlCol="0">
              <a:spAutoFit/>
            </a:bodyPr>
            <a:lstStyle/>
            <a:p>
              <a:r>
                <a:rPr lang="uk-UA" sz="4000" dirty="0">
                  <a:solidFill>
                    <a:srgbClr val="FFC000"/>
                  </a:solidFill>
                  <a:latin typeface="Montserrat ExtraBold" pitchFamily="2" charset="-52"/>
                </a:rPr>
                <a:t> </a:t>
              </a:r>
              <a:r>
                <a:rPr lang="uk-UA" sz="4000" dirty="0">
                  <a:solidFill>
                    <a:srgbClr val="FFC000"/>
                  </a:solidFill>
                  <a:latin typeface="Montserrat ExtraBold" pitchFamily="2" charset="-52"/>
                </a:rPr>
                <a:t>5</a:t>
              </a:r>
              <a:r>
                <a:rPr lang="uk-UA" sz="4000" dirty="0" smtClean="0">
                  <a:solidFill>
                    <a:srgbClr val="FFC000"/>
                  </a:solidFill>
                  <a:latin typeface="Montserrat ExtraBold" pitchFamily="2" charset="-52"/>
                </a:rPr>
                <a:t>5</a:t>
              </a:r>
              <a:endParaRPr lang="uk-UA" sz="4000" dirty="0">
                <a:solidFill>
                  <a:srgbClr val="FFC000"/>
                </a:solidFill>
                <a:latin typeface="Montserrat ExtraBold" pitchFamily="2" charset="-52"/>
              </a:endParaRPr>
            </a:p>
          </p:txBody>
        </p:sp>
      </p:grpSp>
      <p:grpSp>
        <p:nvGrpSpPr>
          <p:cNvPr id="28" name="Группа 27"/>
          <p:cNvGrpSpPr/>
          <p:nvPr/>
        </p:nvGrpSpPr>
        <p:grpSpPr>
          <a:xfrm>
            <a:off x="8562489" y="5318925"/>
            <a:ext cx="1916224" cy="868135"/>
            <a:chOff x="1009009" y="5439958"/>
            <a:chExt cx="1916224" cy="868135"/>
          </a:xfrm>
        </p:grpSpPr>
        <p:sp>
          <p:nvSpPr>
            <p:cNvPr id="29" name="Скругленный прямоугольник 28"/>
            <p:cNvSpPr/>
            <p:nvPr/>
          </p:nvSpPr>
          <p:spPr>
            <a:xfrm>
              <a:off x="1009009" y="5439958"/>
              <a:ext cx="1916224"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0" name="TextBox 29"/>
            <p:cNvSpPr txBox="1"/>
            <p:nvPr/>
          </p:nvSpPr>
          <p:spPr>
            <a:xfrm>
              <a:off x="1595064" y="5511567"/>
              <a:ext cx="1027845" cy="707886"/>
            </a:xfrm>
            <a:prstGeom prst="rect">
              <a:avLst/>
            </a:prstGeom>
            <a:noFill/>
          </p:spPr>
          <p:txBody>
            <a:bodyPr wrap="none" rtlCol="0">
              <a:spAutoFit/>
            </a:bodyPr>
            <a:lstStyle/>
            <a:p>
              <a:r>
                <a:rPr lang="uk-UA" sz="4000" dirty="0">
                  <a:solidFill>
                    <a:srgbClr val="FFC000"/>
                  </a:solidFill>
                  <a:latin typeface="Montserrat ExtraBold" pitchFamily="2" charset="-52"/>
                </a:rPr>
                <a:t> </a:t>
              </a:r>
              <a:r>
                <a:rPr lang="uk-UA" sz="4000" dirty="0">
                  <a:solidFill>
                    <a:srgbClr val="FFC000"/>
                  </a:solidFill>
                  <a:latin typeface="Montserrat ExtraBold" pitchFamily="2" charset="-52"/>
                </a:rPr>
                <a:t>8</a:t>
              </a:r>
              <a:r>
                <a:rPr lang="uk-UA" sz="4000" dirty="0" smtClean="0">
                  <a:solidFill>
                    <a:srgbClr val="FFC000"/>
                  </a:solidFill>
                  <a:latin typeface="Montserrat ExtraBold" pitchFamily="2" charset="-52"/>
                </a:rPr>
                <a:t>0</a:t>
              </a:r>
              <a:endParaRPr lang="uk-UA" sz="4000" dirty="0">
                <a:solidFill>
                  <a:srgbClr val="FFC000"/>
                </a:solidFill>
                <a:latin typeface="Montserrat ExtraBold" pitchFamily="2" charset="-5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Группа 19"/>
          <p:cNvGrpSpPr/>
          <p:nvPr/>
        </p:nvGrpSpPr>
        <p:grpSpPr>
          <a:xfrm>
            <a:off x="-984617" y="-132362"/>
            <a:ext cx="10382654" cy="3195118"/>
            <a:chOff x="-984617" y="-132362"/>
            <a:chExt cx="10382654" cy="3195118"/>
          </a:xfrm>
        </p:grpSpPr>
        <p:pic>
          <p:nvPicPr>
            <p:cNvPr id="21" name="Google Shape;93;p1"/>
            <p:cNvPicPr preferRelativeResize="0"/>
            <p:nvPr/>
          </p:nvPicPr>
          <p:blipFill rotWithShape="1">
            <a:blip r:embed="rId4">
              <a:alphaModFix/>
            </a:blip>
            <a:srcRect/>
            <a:stretch/>
          </p:blipFill>
          <p:spPr>
            <a:xfrm>
              <a:off x="-984617" y="-132362"/>
              <a:ext cx="3807516" cy="3195118"/>
            </a:xfrm>
            <a:prstGeom prst="rect">
              <a:avLst/>
            </a:prstGeom>
            <a:noFill/>
            <a:ln>
              <a:noFill/>
            </a:ln>
          </p:spPr>
        </p:pic>
        <p:sp>
          <p:nvSpPr>
            <p:cNvPr id="22" name="Скругленный прямоугольник 21"/>
            <p:cNvSpPr/>
            <p:nvPr/>
          </p:nvSpPr>
          <p:spPr>
            <a:xfrm>
              <a:off x="1602679" y="526652"/>
              <a:ext cx="7795358"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3" name="TextBox 22"/>
            <p:cNvSpPr txBox="1"/>
            <p:nvPr/>
          </p:nvSpPr>
          <p:spPr>
            <a:xfrm>
              <a:off x="2059406" y="614506"/>
              <a:ext cx="7079182" cy="523220"/>
            </a:xfrm>
            <a:prstGeom prst="rect">
              <a:avLst/>
            </a:prstGeom>
            <a:noFill/>
          </p:spPr>
          <p:txBody>
            <a:bodyPr wrap="none" rtlCol="0">
              <a:spAutoFit/>
            </a:bodyPr>
            <a:lstStyle/>
            <a:p>
              <a:r>
                <a:rPr lang="uk-UA" sz="2800" dirty="0">
                  <a:solidFill>
                    <a:schemeClr val="bg1"/>
                  </a:solidFill>
                  <a:latin typeface="Montserrat SemiBold" pitchFamily="2" charset="-52"/>
                </a:rPr>
                <a:t>КРИМІНАЛЬНІ ПРАВОПОРУШЕННЯ</a:t>
              </a:r>
            </a:p>
          </p:txBody>
        </p:sp>
      </p:grpSp>
      <p:grpSp>
        <p:nvGrpSpPr>
          <p:cNvPr id="8" name="Группа 7"/>
          <p:cNvGrpSpPr/>
          <p:nvPr/>
        </p:nvGrpSpPr>
        <p:grpSpPr>
          <a:xfrm>
            <a:off x="1056889" y="2838607"/>
            <a:ext cx="3082013" cy="1674474"/>
            <a:chOff x="4594416" y="2940207"/>
            <a:chExt cx="3082013" cy="1674474"/>
          </a:xfrm>
        </p:grpSpPr>
        <p:grpSp>
          <p:nvGrpSpPr>
            <p:cNvPr id="4" name="Группа 3"/>
            <p:cNvGrpSpPr/>
            <p:nvPr/>
          </p:nvGrpSpPr>
          <p:grpSpPr>
            <a:xfrm>
              <a:off x="4594416" y="2940207"/>
              <a:ext cx="2952899" cy="868135"/>
              <a:chOff x="4861302" y="3011557"/>
              <a:chExt cx="2952899" cy="868135"/>
            </a:xfrm>
          </p:grpSpPr>
          <p:grpSp>
            <p:nvGrpSpPr>
              <p:cNvPr id="28" name="Группа 27"/>
              <p:cNvGrpSpPr/>
              <p:nvPr/>
            </p:nvGrpSpPr>
            <p:grpSpPr>
              <a:xfrm>
                <a:off x="5897977" y="3011557"/>
                <a:ext cx="1916224" cy="868135"/>
                <a:chOff x="1009009" y="5439958"/>
                <a:chExt cx="1916224" cy="868135"/>
              </a:xfrm>
            </p:grpSpPr>
            <p:sp>
              <p:nvSpPr>
                <p:cNvPr id="29" name="Скругленный прямоугольник 28"/>
                <p:cNvSpPr/>
                <p:nvPr/>
              </p:nvSpPr>
              <p:spPr>
                <a:xfrm>
                  <a:off x="1009009" y="5439958"/>
                  <a:ext cx="1916224"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0" name="TextBox 29"/>
                <p:cNvSpPr txBox="1"/>
                <p:nvPr/>
              </p:nvSpPr>
              <p:spPr>
                <a:xfrm>
                  <a:off x="1595064" y="5511567"/>
                  <a:ext cx="851515" cy="707886"/>
                </a:xfrm>
                <a:prstGeom prst="rect">
                  <a:avLst/>
                </a:prstGeom>
                <a:noFill/>
              </p:spPr>
              <p:txBody>
                <a:bodyPr wrap="none" rtlCol="0">
                  <a:spAutoFit/>
                </a:bodyPr>
                <a:lstStyle/>
                <a:p>
                  <a:r>
                    <a:rPr lang="en-US" sz="4000" dirty="0" smtClean="0">
                      <a:solidFill>
                        <a:srgbClr val="FFC000"/>
                      </a:solidFill>
                      <a:latin typeface="Montserrat ExtraBold" pitchFamily="2" charset="-52"/>
                    </a:rPr>
                    <a:t>2</a:t>
                  </a:r>
                  <a:r>
                    <a:rPr lang="uk-UA" sz="4000" dirty="0" smtClean="0">
                      <a:solidFill>
                        <a:srgbClr val="FFC000"/>
                      </a:solidFill>
                      <a:latin typeface="Montserrat ExtraBold" pitchFamily="2" charset="-52"/>
                    </a:rPr>
                    <a:t>4</a:t>
                  </a:r>
                  <a:endParaRPr lang="uk-UA" sz="4000" dirty="0">
                    <a:solidFill>
                      <a:srgbClr val="FFC000"/>
                    </a:solidFill>
                    <a:latin typeface="Montserrat ExtraBold" pitchFamily="2" charset="-52"/>
                  </a:endParaRPr>
                </a:p>
              </p:txBody>
            </p:sp>
          </p:grpSp>
          <p:pic>
            <p:nvPicPr>
              <p:cNvPr id="25" name="Google Shape;329;p15"/>
              <p:cNvPicPr preferRelativeResize="0"/>
              <p:nvPr/>
            </p:nvPicPr>
            <p:blipFill rotWithShape="1">
              <a:blip r:embed="rId5">
                <a:alphaModFix/>
              </a:blip>
              <a:srcRect/>
              <a:stretch/>
            </p:blipFill>
            <p:spPr>
              <a:xfrm>
                <a:off x="4861302" y="3011557"/>
                <a:ext cx="834886" cy="834886"/>
              </a:xfrm>
              <a:prstGeom prst="rect">
                <a:avLst/>
              </a:prstGeom>
              <a:noFill/>
              <a:ln>
                <a:noFill/>
              </a:ln>
            </p:spPr>
          </p:pic>
        </p:grpSp>
        <p:sp>
          <p:nvSpPr>
            <p:cNvPr id="36" name="Google Shape;331;p15"/>
            <p:cNvSpPr txBox="1"/>
            <p:nvPr/>
          </p:nvSpPr>
          <p:spPr>
            <a:xfrm>
              <a:off x="4931767" y="4029946"/>
              <a:ext cx="274466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Затримали</a:t>
              </a:r>
              <a:endParaRPr sz="1600" dirty="0">
                <a:latin typeface="Montserrat Medium" panose="00000600000000000000" pitchFamily="2" charset="-52"/>
              </a:endParaRP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правопорушників</a:t>
              </a:r>
              <a:endParaRPr sz="1600" dirty="0">
                <a:solidFill>
                  <a:srgbClr val="182947"/>
                </a:solidFill>
                <a:latin typeface="Montserrat Medium" panose="00000600000000000000" pitchFamily="2" charset="-52"/>
                <a:ea typeface="Proxima Nova"/>
                <a:cs typeface="Proxima Nova"/>
                <a:sym typeface="Proxima Nova"/>
              </a:endParaRPr>
            </a:p>
          </p:txBody>
        </p:sp>
      </p:grpSp>
      <p:grpSp>
        <p:nvGrpSpPr>
          <p:cNvPr id="9" name="Группа 8"/>
          <p:cNvGrpSpPr/>
          <p:nvPr/>
        </p:nvGrpSpPr>
        <p:grpSpPr>
          <a:xfrm>
            <a:off x="5851817" y="2668406"/>
            <a:ext cx="3500619" cy="2146068"/>
            <a:chOff x="8474944" y="2917788"/>
            <a:chExt cx="3500619" cy="2146068"/>
          </a:xfrm>
        </p:grpSpPr>
        <p:grpSp>
          <p:nvGrpSpPr>
            <p:cNvPr id="6" name="Группа 5"/>
            <p:cNvGrpSpPr/>
            <p:nvPr/>
          </p:nvGrpSpPr>
          <p:grpSpPr>
            <a:xfrm>
              <a:off x="8531932" y="2917788"/>
              <a:ext cx="3023491" cy="972141"/>
              <a:chOff x="8556862" y="2978308"/>
              <a:chExt cx="3023491" cy="972141"/>
            </a:xfrm>
          </p:grpSpPr>
          <p:grpSp>
            <p:nvGrpSpPr>
              <p:cNvPr id="31" name="Группа 30"/>
              <p:cNvGrpSpPr/>
              <p:nvPr/>
            </p:nvGrpSpPr>
            <p:grpSpPr>
              <a:xfrm>
                <a:off x="9664129" y="2978308"/>
                <a:ext cx="1916224" cy="868135"/>
                <a:chOff x="1534550" y="3122811"/>
                <a:chExt cx="1916224" cy="868135"/>
              </a:xfrm>
            </p:grpSpPr>
            <p:sp>
              <p:nvSpPr>
                <p:cNvPr id="32" name="Скругленный прямоугольник 31"/>
                <p:cNvSpPr/>
                <p:nvPr/>
              </p:nvSpPr>
              <p:spPr>
                <a:xfrm>
                  <a:off x="1534550" y="3122811"/>
                  <a:ext cx="1916224"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3" name="TextBox 32"/>
                <p:cNvSpPr txBox="1"/>
                <p:nvPr/>
              </p:nvSpPr>
              <p:spPr>
                <a:xfrm>
                  <a:off x="2120605" y="3219560"/>
                  <a:ext cx="518091" cy="707886"/>
                </a:xfrm>
                <a:prstGeom prst="rect">
                  <a:avLst/>
                </a:prstGeom>
                <a:noFill/>
              </p:spPr>
              <p:txBody>
                <a:bodyPr wrap="none" rtlCol="0">
                  <a:spAutoFit/>
                </a:bodyPr>
                <a:lstStyle/>
                <a:p>
                  <a:r>
                    <a:rPr lang="uk-UA" sz="4000" dirty="0">
                      <a:solidFill>
                        <a:srgbClr val="FFC000"/>
                      </a:solidFill>
                      <a:latin typeface="Montserrat ExtraBold" pitchFamily="2" charset="-52"/>
                    </a:rPr>
                    <a:t>9</a:t>
                  </a:r>
                </a:p>
              </p:txBody>
            </p:sp>
          </p:grpSp>
          <p:pic>
            <p:nvPicPr>
              <p:cNvPr id="34" name="Google Shape;328;p15"/>
              <p:cNvPicPr preferRelativeResize="0"/>
              <p:nvPr/>
            </p:nvPicPr>
            <p:blipFill rotWithShape="1">
              <a:blip r:embed="rId6">
                <a:alphaModFix/>
              </a:blip>
              <a:srcRect/>
              <a:stretch/>
            </p:blipFill>
            <p:spPr>
              <a:xfrm>
                <a:off x="8556862" y="3011557"/>
                <a:ext cx="938892" cy="938892"/>
              </a:xfrm>
              <a:prstGeom prst="rect">
                <a:avLst/>
              </a:prstGeom>
              <a:noFill/>
              <a:ln>
                <a:noFill/>
              </a:ln>
            </p:spPr>
          </p:pic>
        </p:grpSp>
        <p:sp>
          <p:nvSpPr>
            <p:cNvPr id="37" name="Google Shape;332;p15"/>
            <p:cNvSpPr txBox="1"/>
            <p:nvPr/>
          </p:nvSpPr>
          <p:spPr>
            <a:xfrm>
              <a:off x="8474944" y="3986678"/>
              <a:ext cx="3500619"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Розшукали</a:t>
              </a:r>
              <a:endParaRPr sz="1600" dirty="0">
                <a:latin typeface="Montserrat Medium" panose="00000600000000000000" pitchFamily="2" charset="-52"/>
              </a:endParaRP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осіб зниклих безвісти та</a:t>
              </a:r>
              <a:endParaRPr sz="1600" dirty="0">
                <a:latin typeface="Montserrat Medium" panose="00000600000000000000" pitchFamily="2" charset="-52"/>
              </a:endParaRP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осіб, що переховуються</a:t>
              </a:r>
              <a:endParaRPr sz="1600" dirty="0">
                <a:latin typeface="Montserrat Medium" panose="00000600000000000000" pitchFamily="2" charset="-52"/>
              </a:endParaRPr>
            </a:p>
            <a:p>
              <a:pPr marL="0" marR="0" lvl="0" indent="0" algn="ctr" rtl="0">
                <a:spcBef>
                  <a:spcPts val="0"/>
                </a:spcBef>
                <a:spcAft>
                  <a:spcPts val="0"/>
                </a:spcAft>
                <a:buNone/>
              </a:pPr>
              <a:r>
                <a:rPr lang="uk-UA" sz="1600" dirty="0">
                  <a:solidFill>
                    <a:srgbClr val="182947"/>
                  </a:solidFill>
                  <a:latin typeface="Montserrat Medium" panose="00000600000000000000" pitchFamily="2" charset="-52"/>
                  <a:ea typeface="Proxima Nova"/>
                  <a:cs typeface="Proxima Nova"/>
                  <a:sym typeface="Proxima Nova"/>
                </a:rPr>
                <a:t>від слідства та суду</a:t>
              </a:r>
              <a:endParaRPr sz="1600" dirty="0">
                <a:solidFill>
                  <a:srgbClr val="182947"/>
                </a:solidFill>
                <a:latin typeface="Montserrat Medium" panose="00000600000000000000" pitchFamily="2" charset="-52"/>
                <a:ea typeface="Proxima Nova"/>
                <a:cs typeface="Proxima Nova"/>
                <a:sym typeface="Proxima Nova"/>
              </a:endParaRPr>
            </a:p>
          </p:txBody>
        </p:sp>
      </p:grpSp>
    </p:spTree>
    <p:extLst>
      <p:ext uri="{BB962C8B-B14F-4D97-AF65-F5344CB8AC3E}">
        <p14:creationId xmlns:p14="http://schemas.microsoft.com/office/powerpoint/2010/main" val="218707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23" name="Группа 22"/>
          <p:cNvGrpSpPr/>
          <p:nvPr/>
        </p:nvGrpSpPr>
        <p:grpSpPr>
          <a:xfrm>
            <a:off x="-984617" y="-132363"/>
            <a:ext cx="10382654" cy="3233469"/>
            <a:chOff x="-984617" y="-132363"/>
            <a:chExt cx="10382654" cy="3233469"/>
          </a:xfrm>
        </p:grpSpPr>
        <p:pic>
          <p:nvPicPr>
            <p:cNvPr id="24" name="Google Shape;93;p1"/>
            <p:cNvPicPr preferRelativeResize="0"/>
            <p:nvPr/>
          </p:nvPicPr>
          <p:blipFill rotWithShape="1">
            <a:blip r:embed="rId3">
              <a:alphaModFix/>
            </a:blip>
            <a:srcRect/>
            <a:stretch/>
          </p:blipFill>
          <p:spPr>
            <a:xfrm>
              <a:off x="-984617" y="-132363"/>
              <a:ext cx="3807516" cy="3233469"/>
            </a:xfrm>
            <a:prstGeom prst="rect">
              <a:avLst/>
            </a:prstGeom>
            <a:noFill/>
            <a:ln>
              <a:noFill/>
            </a:ln>
          </p:spPr>
        </p:pic>
        <p:sp>
          <p:nvSpPr>
            <p:cNvPr id="25" name="Скругленный прямоугольник 24"/>
            <p:cNvSpPr/>
            <p:nvPr/>
          </p:nvSpPr>
          <p:spPr>
            <a:xfrm>
              <a:off x="1602679" y="526652"/>
              <a:ext cx="7795358"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6" name="TextBox 25"/>
            <p:cNvSpPr txBox="1"/>
            <p:nvPr/>
          </p:nvSpPr>
          <p:spPr>
            <a:xfrm>
              <a:off x="2059406" y="614506"/>
              <a:ext cx="7079182" cy="523220"/>
            </a:xfrm>
            <a:prstGeom prst="rect">
              <a:avLst/>
            </a:prstGeom>
            <a:noFill/>
          </p:spPr>
          <p:txBody>
            <a:bodyPr wrap="none" rtlCol="0">
              <a:spAutoFit/>
            </a:bodyPr>
            <a:lstStyle/>
            <a:p>
              <a:r>
                <a:rPr lang="uk-UA" sz="2800" dirty="0">
                  <a:solidFill>
                    <a:schemeClr val="bg1"/>
                  </a:solidFill>
                  <a:latin typeface="Montserrat SemiBold" pitchFamily="2" charset="-52"/>
                </a:rPr>
                <a:t>КРИМІНАЛЬНІ ПРАВОПОРУШЕННЯ</a:t>
              </a:r>
            </a:p>
          </p:txBody>
        </p:sp>
      </p:grpSp>
      <p:grpSp>
        <p:nvGrpSpPr>
          <p:cNvPr id="12" name="Группа 11"/>
          <p:cNvGrpSpPr/>
          <p:nvPr/>
        </p:nvGrpSpPr>
        <p:grpSpPr>
          <a:xfrm>
            <a:off x="3561721" y="1765100"/>
            <a:ext cx="4917902" cy="2118477"/>
            <a:chOff x="1098300" y="2101008"/>
            <a:chExt cx="4917902" cy="2118477"/>
          </a:xfrm>
        </p:grpSpPr>
        <p:grpSp>
          <p:nvGrpSpPr>
            <p:cNvPr id="10" name="Группа 9"/>
            <p:cNvGrpSpPr/>
            <p:nvPr/>
          </p:nvGrpSpPr>
          <p:grpSpPr>
            <a:xfrm>
              <a:off x="4826535" y="2129246"/>
              <a:ext cx="1189667" cy="711263"/>
              <a:chOff x="4832901" y="2124850"/>
              <a:chExt cx="1189667" cy="711263"/>
            </a:xfrm>
          </p:grpSpPr>
          <p:sp>
            <p:nvSpPr>
              <p:cNvPr id="37" name="Скругленный прямоугольник 36"/>
              <p:cNvSpPr/>
              <p:nvPr/>
            </p:nvSpPr>
            <p:spPr>
              <a:xfrm>
                <a:off x="4832901" y="2124850"/>
                <a:ext cx="1189667" cy="71126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1" name="TextBox 40"/>
              <p:cNvSpPr txBox="1"/>
              <p:nvPr/>
            </p:nvSpPr>
            <p:spPr>
              <a:xfrm>
                <a:off x="5078454" y="2157315"/>
                <a:ext cx="914033"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a:solidFill>
                      <a:schemeClr val="bg1"/>
                    </a:solidFill>
                    <a:latin typeface="Montserrat ExtraBold" pitchFamily="2" charset="-52"/>
                  </a:rPr>
                  <a:t>3</a:t>
                </a:r>
                <a:r>
                  <a:rPr lang="uk-UA" sz="3600" dirty="0" smtClean="0">
                    <a:solidFill>
                      <a:schemeClr val="bg1"/>
                    </a:solidFill>
                    <a:latin typeface="Montserrat ExtraBold" pitchFamily="2" charset="-52"/>
                  </a:rPr>
                  <a:t>0</a:t>
                </a:r>
                <a:endParaRPr lang="uk-UA" sz="3600" dirty="0">
                  <a:solidFill>
                    <a:schemeClr val="bg1"/>
                  </a:solidFill>
                  <a:latin typeface="Montserrat ExtraBold" pitchFamily="2" charset="-52"/>
                </a:endParaRPr>
              </a:p>
            </p:txBody>
          </p:sp>
        </p:grpSp>
        <p:grpSp>
          <p:nvGrpSpPr>
            <p:cNvPr id="11" name="Группа 10"/>
            <p:cNvGrpSpPr/>
            <p:nvPr/>
          </p:nvGrpSpPr>
          <p:grpSpPr>
            <a:xfrm>
              <a:off x="1098300" y="2101008"/>
              <a:ext cx="4895170" cy="2118477"/>
              <a:chOff x="1098300" y="2101008"/>
              <a:chExt cx="4895170" cy="2118477"/>
            </a:xfrm>
          </p:grpSpPr>
          <p:grpSp>
            <p:nvGrpSpPr>
              <p:cNvPr id="7" name="Группа 6"/>
              <p:cNvGrpSpPr/>
              <p:nvPr/>
            </p:nvGrpSpPr>
            <p:grpSpPr>
              <a:xfrm>
                <a:off x="1098300" y="2101008"/>
                <a:ext cx="4329435" cy="859949"/>
                <a:chOff x="1350851" y="2915256"/>
                <a:chExt cx="4329435" cy="859949"/>
              </a:xfrm>
            </p:grpSpPr>
            <p:pic>
              <p:nvPicPr>
                <p:cNvPr id="363" name="Google Shape;363;p17"/>
                <p:cNvPicPr preferRelativeResize="0"/>
                <p:nvPr/>
              </p:nvPicPr>
              <p:blipFill rotWithShape="1">
                <a:blip r:embed="rId4">
                  <a:alphaModFix/>
                </a:blip>
                <a:srcRect/>
                <a:stretch/>
              </p:blipFill>
              <p:spPr>
                <a:xfrm>
                  <a:off x="1350851" y="2915256"/>
                  <a:ext cx="948883" cy="859949"/>
                </a:xfrm>
                <a:prstGeom prst="rect">
                  <a:avLst/>
                </a:prstGeom>
                <a:noFill/>
                <a:ln>
                  <a:noFill/>
                </a:ln>
              </p:spPr>
            </p:pic>
            <p:sp>
              <p:nvSpPr>
                <p:cNvPr id="364" name="Google Shape;364;p17"/>
                <p:cNvSpPr txBox="1"/>
                <p:nvPr/>
              </p:nvSpPr>
              <p:spPr>
                <a:xfrm>
                  <a:off x="2415374" y="3005367"/>
                  <a:ext cx="326491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smtClean="0">
                      <a:solidFill>
                        <a:srgbClr val="182947"/>
                      </a:solidFill>
                      <a:latin typeface="Montserrat Medium" pitchFamily="2" charset="-52"/>
                      <a:ea typeface="Proxima Nova"/>
                      <a:cs typeface="Proxima Nova"/>
                      <a:sym typeface="Proxima Nova"/>
                    </a:rPr>
                    <a:t>Крадіжки</a:t>
                  </a:r>
                  <a:endParaRPr sz="1600" dirty="0">
                    <a:solidFill>
                      <a:srgbClr val="182947"/>
                    </a:solidFill>
                    <a:latin typeface="Montserrat Medium" pitchFamily="2" charset="-52"/>
                    <a:ea typeface="Proxima Nova"/>
                    <a:cs typeface="Proxima Nova"/>
                    <a:sym typeface="Proxima Nova"/>
                  </a:endParaRPr>
                </a:p>
              </p:txBody>
            </p:sp>
          </p:grpSp>
          <p:grpSp>
            <p:nvGrpSpPr>
              <p:cNvPr id="9" name="Группа 8"/>
              <p:cNvGrpSpPr/>
              <p:nvPr/>
            </p:nvGrpSpPr>
            <p:grpSpPr>
              <a:xfrm>
                <a:off x="1144481" y="3272155"/>
                <a:ext cx="4103814" cy="915670"/>
                <a:chOff x="307813" y="4032963"/>
                <a:chExt cx="4103814" cy="915670"/>
              </a:xfrm>
            </p:grpSpPr>
            <p:pic>
              <p:nvPicPr>
                <p:cNvPr id="367" name="Google Shape;367;p17"/>
                <p:cNvPicPr preferRelativeResize="0"/>
                <p:nvPr/>
              </p:nvPicPr>
              <p:blipFill rotWithShape="1">
                <a:blip r:embed="rId5">
                  <a:alphaModFix/>
                </a:blip>
                <a:srcRect/>
                <a:stretch/>
              </p:blipFill>
              <p:spPr>
                <a:xfrm>
                  <a:off x="307813" y="4032963"/>
                  <a:ext cx="936538" cy="915670"/>
                </a:xfrm>
                <a:prstGeom prst="rect">
                  <a:avLst/>
                </a:prstGeom>
                <a:noFill/>
                <a:ln>
                  <a:noFill/>
                </a:ln>
              </p:spPr>
            </p:pic>
            <p:sp>
              <p:nvSpPr>
                <p:cNvPr id="368" name="Google Shape;368;p17"/>
                <p:cNvSpPr txBox="1"/>
                <p:nvPr/>
              </p:nvSpPr>
              <p:spPr>
                <a:xfrm>
                  <a:off x="1279974" y="4230812"/>
                  <a:ext cx="313165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a:solidFill>
                        <a:srgbClr val="182947"/>
                      </a:solidFill>
                      <a:latin typeface="Montserrat Medium" pitchFamily="2" charset="-52"/>
                      <a:ea typeface="Proxima Nova"/>
                      <a:cs typeface="Proxima Nova"/>
                      <a:sym typeface="Proxima Nova"/>
                    </a:rPr>
                    <a:t>Нанесення</a:t>
                  </a:r>
                  <a:endParaRPr sz="1600" dirty="0">
                    <a:latin typeface="Montserrat Medium" pitchFamily="2" charset="-52"/>
                  </a:endParaRPr>
                </a:p>
                <a:p>
                  <a:pPr marL="0" marR="0" lvl="0" indent="0" algn="l" rtl="0">
                    <a:spcBef>
                      <a:spcPts val="0"/>
                    </a:spcBef>
                    <a:spcAft>
                      <a:spcPts val="0"/>
                    </a:spcAft>
                    <a:buNone/>
                  </a:pPr>
                  <a:r>
                    <a:rPr lang="uk-UA" sz="1600" dirty="0">
                      <a:solidFill>
                        <a:srgbClr val="182947"/>
                      </a:solidFill>
                      <a:latin typeface="Montserrat Medium" pitchFamily="2" charset="-52"/>
                      <a:ea typeface="Proxima Nova"/>
                      <a:cs typeface="Proxima Nova"/>
                      <a:sym typeface="Proxima Nova"/>
                    </a:rPr>
                    <a:t>тілесних ушкоджень</a:t>
                  </a:r>
                  <a:endParaRPr sz="1600" dirty="0">
                    <a:solidFill>
                      <a:srgbClr val="182947"/>
                    </a:solidFill>
                    <a:latin typeface="Montserrat Medium" pitchFamily="2" charset="-52"/>
                    <a:ea typeface="Proxima Nova"/>
                    <a:cs typeface="Proxima Nova"/>
                    <a:sym typeface="Proxima Nova"/>
                  </a:endParaRPr>
                </a:p>
              </p:txBody>
            </p:sp>
          </p:grpSp>
          <p:sp>
            <p:nvSpPr>
              <p:cNvPr id="45" name="TextBox 44"/>
              <p:cNvSpPr txBox="1"/>
              <p:nvPr/>
            </p:nvSpPr>
            <p:spPr>
              <a:xfrm>
                <a:off x="5063867" y="3424625"/>
                <a:ext cx="319318"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p>
            </p:txBody>
          </p:sp>
          <p:grpSp>
            <p:nvGrpSpPr>
              <p:cNvPr id="46" name="Группа 45"/>
              <p:cNvGrpSpPr/>
              <p:nvPr/>
            </p:nvGrpSpPr>
            <p:grpSpPr>
              <a:xfrm>
                <a:off x="4803803" y="3475410"/>
                <a:ext cx="1189667" cy="744075"/>
                <a:chOff x="4823665" y="835893"/>
                <a:chExt cx="1189667" cy="744075"/>
              </a:xfrm>
            </p:grpSpPr>
            <p:sp>
              <p:nvSpPr>
                <p:cNvPr id="47" name="Скругленный прямоугольник 46"/>
                <p:cNvSpPr/>
                <p:nvPr/>
              </p:nvSpPr>
              <p:spPr>
                <a:xfrm>
                  <a:off x="4823665" y="868705"/>
                  <a:ext cx="1189667" cy="71126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8" name="TextBox 47"/>
                <p:cNvSpPr txBox="1"/>
                <p:nvPr/>
              </p:nvSpPr>
              <p:spPr>
                <a:xfrm>
                  <a:off x="5034637" y="835893"/>
                  <a:ext cx="611065"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7</a:t>
                  </a:r>
                  <a:endParaRPr lang="uk-UA" sz="3600" dirty="0">
                    <a:solidFill>
                      <a:schemeClr val="bg1"/>
                    </a:solidFill>
                    <a:latin typeface="Montserrat ExtraBold" pitchFamily="2" charset="-52"/>
                  </a:endParaRPr>
                </a:p>
              </p:txBody>
            </p:sp>
          </p:grpSp>
        </p:grpSp>
      </p:grpSp>
      <p:pic>
        <p:nvPicPr>
          <p:cNvPr id="21" name="Google Shape;363;p17"/>
          <p:cNvPicPr preferRelativeResize="0"/>
          <p:nvPr/>
        </p:nvPicPr>
        <p:blipFill rotWithShape="1">
          <a:blip r:embed="rId4">
            <a:alphaModFix/>
          </a:blip>
          <a:srcRect/>
          <a:stretch/>
        </p:blipFill>
        <p:spPr>
          <a:xfrm>
            <a:off x="3594593" y="4019678"/>
            <a:ext cx="948883" cy="859949"/>
          </a:xfrm>
          <a:prstGeom prst="rect">
            <a:avLst/>
          </a:prstGeom>
          <a:noFill/>
          <a:ln>
            <a:noFill/>
          </a:ln>
        </p:spPr>
      </p:pic>
      <p:sp>
        <p:nvSpPr>
          <p:cNvPr id="22" name="Google Shape;368;p17"/>
          <p:cNvSpPr txBox="1"/>
          <p:nvPr/>
        </p:nvSpPr>
        <p:spPr>
          <a:xfrm>
            <a:off x="4768543" y="4157284"/>
            <a:ext cx="313165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smtClean="0">
                <a:solidFill>
                  <a:srgbClr val="182947"/>
                </a:solidFill>
                <a:latin typeface="Montserrat Medium" pitchFamily="2" charset="-52"/>
                <a:ea typeface="Proxima Nova"/>
                <a:cs typeface="Proxima Nova"/>
                <a:sym typeface="Proxima Nova"/>
              </a:rPr>
              <a:t>Інші </a:t>
            </a:r>
            <a:r>
              <a:rPr lang="uk-UA" sz="1600" dirty="0" err="1" smtClean="0">
                <a:solidFill>
                  <a:srgbClr val="182947"/>
                </a:solidFill>
                <a:latin typeface="Montserrat Medium" pitchFamily="2" charset="-52"/>
                <a:ea typeface="Proxima Nova"/>
                <a:cs typeface="Proxima Nova"/>
                <a:sym typeface="Proxima Nova"/>
              </a:rPr>
              <a:t>наркозлочини</a:t>
            </a:r>
            <a:endParaRPr sz="1600" dirty="0">
              <a:solidFill>
                <a:srgbClr val="182947"/>
              </a:solidFill>
              <a:latin typeface="Montserrat Medium" pitchFamily="2" charset="-52"/>
              <a:ea typeface="Proxima Nova"/>
              <a:cs typeface="Proxima Nova"/>
              <a:sym typeface="Proxima Nova"/>
            </a:endParaRPr>
          </a:p>
        </p:txBody>
      </p:sp>
      <p:sp>
        <p:nvSpPr>
          <p:cNvPr id="27" name="Скругленный прямоугольник 26"/>
          <p:cNvSpPr/>
          <p:nvPr/>
        </p:nvSpPr>
        <p:spPr>
          <a:xfrm>
            <a:off x="7305362" y="4094020"/>
            <a:ext cx="1189667" cy="71126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8" name="TextBox 27"/>
          <p:cNvSpPr txBox="1"/>
          <p:nvPr/>
        </p:nvSpPr>
        <p:spPr>
          <a:xfrm>
            <a:off x="7594662" y="4126485"/>
            <a:ext cx="787395"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15</a:t>
            </a:r>
            <a:endParaRPr lang="uk-UA" sz="3600" dirty="0">
              <a:solidFill>
                <a:schemeClr val="bg1"/>
              </a:solidFill>
              <a:latin typeface="Montserrat ExtraBold" pitchFamily="2" charset="-52"/>
            </a:endParaRPr>
          </a:p>
        </p:txBody>
      </p:sp>
      <p:sp>
        <p:nvSpPr>
          <p:cNvPr id="29" name="Google Shape;368;p17"/>
          <p:cNvSpPr txBox="1"/>
          <p:nvPr/>
        </p:nvSpPr>
        <p:spPr>
          <a:xfrm>
            <a:off x="4856706" y="5134482"/>
            <a:ext cx="117644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smtClean="0">
                <a:solidFill>
                  <a:srgbClr val="182947"/>
                </a:solidFill>
                <a:latin typeface="Montserrat Medium" pitchFamily="2" charset="-52"/>
                <a:ea typeface="Proxima Nova"/>
                <a:cs typeface="Proxima Nova"/>
                <a:sym typeface="Proxima Nova"/>
              </a:rPr>
              <a:t>Інші КП</a:t>
            </a:r>
            <a:endParaRPr sz="1600" dirty="0">
              <a:solidFill>
                <a:srgbClr val="182947"/>
              </a:solidFill>
              <a:latin typeface="Montserrat Medium" pitchFamily="2" charset="-52"/>
              <a:ea typeface="Proxima Nova"/>
              <a:cs typeface="Proxima Nova"/>
              <a:sym typeface="Proxima Nova"/>
            </a:endParaRPr>
          </a:p>
        </p:txBody>
      </p:sp>
      <p:sp>
        <p:nvSpPr>
          <p:cNvPr id="30" name="Скругленный прямоугольник 29"/>
          <p:cNvSpPr/>
          <p:nvPr/>
        </p:nvSpPr>
        <p:spPr>
          <a:xfrm>
            <a:off x="7267224" y="5046523"/>
            <a:ext cx="1189667" cy="71126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1" name="TextBox 30"/>
          <p:cNvSpPr txBox="1"/>
          <p:nvPr/>
        </p:nvSpPr>
        <p:spPr>
          <a:xfrm>
            <a:off x="7452908" y="5075567"/>
            <a:ext cx="598241"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3</a:t>
            </a:r>
            <a:endParaRPr lang="uk-UA" sz="3600" dirty="0">
              <a:solidFill>
                <a:schemeClr val="bg1"/>
              </a:solidFill>
              <a:latin typeface="Montserrat ExtraBold" pitchFamily="2" charset="-5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oogle Shape;93;p1"/>
          <p:cNvPicPr preferRelativeResize="0"/>
          <p:nvPr/>
        </p:nvPicPr>
        <p:blipFill rotWithShape="1">
          <a:blip r:embed="rId4">
            <a:alphaModFix/>
          </a:blip>
          <a:srcRect/>
          <a:stretch/>
        </p:blipFill>
        <p:spPr>
          <a:xfrm>
            <a:off x="-961034" y="-154205"/>
            <a:ext cx="3807516" cy="3195118"/>
          </a:xfrm>
          <a:prstGeom prst="rect">
            <a:avLst/>
          </a:prstGeom>
          <a:noFill/>
          <a:ln>
            <a:noFill/>
          </a:ln>
        </p:spPr>
      </p:pic>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pic>
        <p:nvPicPr>
          <p:cNvPr id="10" name="Google Shape;93;p1"/>
          <p:cNvPicPr preferRelativeResize="0"/>
          <p:nvPr/>
        </p:nvPicPr>
        <p:blipFill rotWithShape="1">
          <a:blip r:embed="rId4">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0116" y="439538"/>
            <a:ext cx="2969320"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1989764" y="540847"/>
            <a:ext cx="2190023" cy="523220"/>
          </a:xfrm>
          <a:prstGeom prst="rect">
            <a:avLst/>
          </a:prstGeom>
          <a:noFill/>
        </p:spPr>
        <p:txBody>
          <a:bodyPr wrap="none" rtlCol="0">
            <a:spAutoFit/>
          </a:bodyPr>
          <a:lstStyle/>
          <a:p>
            <a:r>
              <a:rPr lang="uk-UA" sz="2800" dirty="0">
                <a:solidFill>
                  <a:schemeClr val="bg1"/>
                </a:solidFill>
                <a:latin typeface="Montserrat SemiBold" pitchFamily="2" charset="-52"/>
              </a:rPr>
              <a:t>ФОТОЗВІТ</a:t>
            </a:r>
          </a:p>
        </p:txBody>
      </p:sp>
      <p:pic>
        <p:nvPicPr>
          <p:cNvPr id="3" name="Рисунок 2">
            <a:extLst>
              <a:ext uri="{FF2B5EF4-FFF2-40B4-BE49-F238E27FC236}">
                <a16:creationId xmlns:a16="http://schemas.microsoft.com/office/drawing/2014/main" id="{E9BB11D3-F114-32AE-8D87-B27824270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312" y="3274594"/>
            <a:ext cx="5274550" cy="3583406"/>
          </a:xfrm>
          <a:prstGeom prst="rect">
            <a:avLst/>
          </a:prstGeom>
        </p:spPr>
      </p:pic>
      <p:pic>
        <p:nvPicPr>
          <p:cNvPr id="6" name="Рисунок 5">
            <a:extLst>
              <a:ext uri="{FF2B5EF4-FFF2-40B4-BE49-F238E27FC236}">
                <a16:creationId xmlns:a16="http://schemas.microsoft.com/office/drawing/2014/main" id="{2C35467F-7073-83A8-9C1B-F4EBE624D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8186" y="1"/>
            <a:ext cx="4920989" cy="3274594"/>
          </a:xfrm>
          <a:prstGeom prst="rect">
            <a:avLst/>
          </a:prstGeom>
        </p:spPr>
      </p:pic>
    </p:spTree>
    <p:extLst>
      <p:ext uri="{BB962C8B-B14F-4D97-AF65-F5344CB8AC3E}">
        <p14:creationId xmlns:p14="http://schemas.microsoft.com/office/powerpoint/2010/main" val="224438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oogle Shape;93;p1"/>
          <p:cNvPicPr preferRelativeResize="0"/>
          <p:nvPr/>
        </p:nvPicPr>
        <p:blipFill rotWithShape="1">
          <a:blip r:embed="rId4">
            <a:alphaModFix/>
          </a:blip>
          <a:srcRect/>
          <a:stretch/>
        </p:blipFill>
        <p:spPr>
          <a:xfrm>
            <a:off x="-961034" y="-154205"/>
            <a:ext cx="3807516" cy="3195118"/>
          </a:xfrm>
          <a:prstGeom prst="rect">
            <a:avLst/>
          </a:prstGeom>
          <a:noFill/>
          <a:ln>
            <a:noFill/>
          </a:ln>
        </p:spPr>
      </p:pic>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pic>
        <p:nvPicPr>
          <p:cNvPr id="10" name="Google Shape;93;p1"/>
          <p:cNvPicPr preferRelativeResize="0"/>
          <p:nvPr/>
        </p:nvPicPr>
        <p:blipFill rotWithShape="1">
          <a:blip r:embed="rId4">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0116" y="439538"/>
            <a:ext cx="2969320"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1989764" y="540847"/>
            <a:ext cx="2190023" cy="523220"/>
          </a:xfrm>
          <a:prstGeom prst="rect">
            <a:avLst/>
          </a:prstGeom>
          <a:noFill/>
        </p:spPr>
        <p:txBody>
          <a:bodyPr wrap="none" rtlCol="0">
            <a:spAutoFit/>
          </a:bodyPr>
          <a:lstStyle/>
          <a:p>
            <a:r>
              <a:rPr lang="uk-UA" sz="2800" dirty="0">
                <a:solidFill>
                  <a:schemeClr val="bg1"/>
                </a:solidFill>
                <a:latin typeface="Montserrat SemiBold" pitchFamily="2" charset="-52"/>
              </a:rPr>
              <a:t>ФОТОЗВІТ</a:t>
            </a:r>
          </a:p>
        </p:txBody>
      </p:sp>
      <p:pic>
        <p:nvPicPr>
          <p:cNvPr id="3" name="Рисунок 2">
            <a:extLst>
              <a:ext uri="{FF2B5EF4-FFF2-40B4-BE49-F238E27FC236}">
                <a16:creationId xmlns:a16="http://schemas.microsoft.com/office/drawing/2014/main" id="{E9BB11D3-F114-32AE-8D87-B27824270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30" y="2733773"/>
            <a:ext cx="5200819" cy="4124227"/>
          </a:xfrm>
          <a:prstGeom prst="rect">
            <a:avLst/>
          </a:prstGeom>
        </p:spPr>
      </p:pic>
      <p:pic>
        <p:nvPicPr>
          <p:cNvPr id="6" name="Рисунок 5">
            <a:extLst>
              <a:ext uri="{FF2B5EF4-FFF2-40B4-BE49-F238E27FC236}">
                <a16:creationId xmlns:a16="http://schemas.microsoft.com/office/drawing/2014/main" id="{2C35467F-7073-83A8-9C1B-F4EBE624D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869" y="1"/>
            <a:ext cx="4748431" cy="3553904"/>
          </a:xfrm>
          <a:prstGeom prst="rect">
            <a:avLst/>
          </a:prstGeom>
        </p:spPr>
      </p:pic>
    </p:spTree>
    <p:extLst>
      <p:ext uri="{BB962C8B-B14F-4D97-AF65-F5344CB8AC3E}">
        <p14:creationId xmlns:p14="http://schemas.microsoft.com/office/powerpoint/2010/main" val="210143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oogle Shape;93;p1"/>
          <p:cNvPicPr preferRelativeResize="0"/>
          <p:nvPr/>
        </p:nvPicPr>
        <p:blipFill rotWithShape="1">
          <a:blip r:embed="rId4">
            <a:alphaModFix/>
          </a:blip>
          <a:srcRect/>
          <a:stretch/>
        </p:blipFill>
        <p:spPr>
          <a:xfrm>
            <a:off x="-961034" y="-154205"/>
            <a:ext cx="3807516" cy="3195118"/>
          </a:xfrm>
          <a:prstGeom prst="rect">
            <a:avLst/>
          </a:prstGeom>
          <a:noFill/>
          <a:ln>
            <a:noFill/>
          </a:ln>
        </p:spPr>
      </p:pic>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pic>
        <p:nvPicPr>
          <p:cNvPr id="10" name="Google Shape;93;p1"/>
          <p:cNvPicPr preferRelativeResize="0"/>
          <p:nvPr/>
        </p:nvPicPr>
        <p:blipFill rotWithShape="1">
          <a:blip r:embed="rId4">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0116" y="439538"/>
            <a:ext cx="2969320"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1989764" y="540847"/>
            <a:ext cx="2190023" cy="523220"/>
          </a:xfrm>
          <a:prstGeom prst="rect">
            <a:avLst/>
          </a:prstGeom>
          <a:noFill/>
        </p:spPr>
        <p:txBody>
          <a:bodyPr wrap="none" rtlCol="0">
            <a:spAutoFit/>
          </a:bodyPr>
          <a:lstStyle/>
          <a:p>
            <a:r>
              <a:rPr lang="uk-UA" sz="2800" dirty="0">
                <a:solidFill>
                  <a:schemeClr val="bg1"/>
                </a:solidFill>
                <a:latin typeface="Montserrat SemiBold" pitchFamily="2" charset="-52"/>
              </a:rPr>
              <a:t>ФОТОЗВІТ</a:t>
            </a:r>
          </a:p>
        </p:txBody>
      </p:sp>
      <p:pic>
        <p:nvPicPr>
          <p:cNvPr id="3" name="Рисунок 2">
            <a:extLst>
              <a:ext uri="{FF2B5EF4-FFF2-40B4-BE49-F238E27FC236}">
                <a16:creationId xmlns:a16="http://schemas.microsoft.com/office/drawing/2014/main" id="{E9BB11D3-F114-32AE-8D87-B27824270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23" y="2253007"/>
            <a:ext cx="3741390" cy="4604994"/>
          </a:xfrm>
          <a:prstGeom prst="rect">
            <a:avLst/>
          </a:prstGeom>
        </p:spPr>
      </p:pic>
      <p:pic>
        <p:nvPicPr>
          <p:cNvPr id="6" name="Рисунок 5">
            <a:extLst>
              <a:ext uri="{FF2B5EF4-FFF2-40B4-BE49-F238E27FC236}">
                <a16:creationId xmlns:a16="http://schemas.microsoft.com/office/drawing/2014/main" id="{2C35467F-7073-83A8-9C1B-F4EBE624D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1629" y="1"/>
            <a:ext cx="5194671" cy="3887886"/>
          </a:xfrm>
          <a:prstGeom prst="rect">
            <a:avLst/>
          </a:prstGeom>
        </p:spPr>
      </p:pic>
    </p:spTree>
    <p:extLst>
      <p:ext uri="{BB962C8B-B14F-4D97-AF65-F5344CB8AC3E}">
        <p14:creationId xmlns:p14="http://schemas.microsoft.com/office/powerpoint/2010/main" val="2971186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9" name="Google Shape;93;p1"/>
          <p:cNvPicPr preferRelativeResize="0"/>
          <p:nvPr/>
        </p:nvPicPr>
        <p:blipFill rotWithShape="1">
          <a:blip r:embed="rId3">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pic>
        <p:nvPicPr>
          <p:cNvPr id="10" name="Google Shape;93;p1"/>
          <p:cNvPicPr preferRelativeResize="0"/>
          <p:nvPr/>
        </p:nvPicPr>
        <p:blipFill rotWithShape="1">
          <a:blip r:embed="rId3">
            <a:alphaModFix/>
          </a:blip>
          <a:srcRect/>
          <a:stretch/>
        </p:blipFill>
        <p:spPr>
          <a:xfrm>
            <a:off x="-961034" y="-166118"/>
            <a:ext cx="3807516" cy="3195118"/>
          </a:xfrm>
          <a:prstGeom prst="rect">
            <a:avLst/>
          </a:prstGeom>
          <a:noFill/>
          <a:ln>
            <a:noFill/>
          </a:ln>
        </p:spPr>
      </p:pic>
      <p:sp>
        <p:nvSpPr>
          <p:cNvPr id="11" name="Скругленный прямоугольник 10"/>
          <p:cNvSpPr/>
          <p:nvPr/>
        </p:nvSpPr>
        <p:spPr>
          <a:xfrm>
            <a:off x="1602679" y="526652"/>
            <a:ext cx="5577409"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1866564" y="621898"/>
            <a:ext cx="5165197" cy="523220"/>
          </a:xfrm>
          <a:prstGeom prst="rect">
            <a:avLst/>
          </a:prstGeom>
          <a:noFill/>
        </p:spPr>
        <p:txBody>
          <a:bodyPr wrap="none" rtlCol="0">
            <a:spAutoFit/>
          </a:bodyPr>
          <a:lstStyle/>
          <a:p>
            <a:r>
              <a:rPr lang="uk-UA" sz="2800" dirty="0">
                <a:solidFill>
                  <a:schemeClr val="bg1"/>
                </a:solidFill>
                <a:latin typeface="Montserrat SemiBold" pitchFamily="2" charset="-52"/>
              </a:rPr>
              <a:t>ВИКЛИКИ ТА МАТЕРІАЛИ</a:t>
            </a:r>
          </a:p>
        </p:txBody>
      </p:sp>
      <p:pic>
        <p:nvPicPr>
          <p:cNvPr id="13" name="Google Shape;140;p5"/>
          <p:cNvPicPr preferRelativeResize="0"/>
          <p:nvPr/>
        </p:nvPicPr>
        <p:blipFill rotWithShape="1">
          <a:blip r:embed="rId5">
            <a:alphaModFix/>
          </a:blip>
          <a:srcRect/>
          <a:stretch/>
        </p:blipFill>
        <p:spPr>
          <a:xfrm>
            <a:off x="2332663" y="2096609"/>
            <a:ext cx="1027637" cy="1027637"/>
          </a:xfrm>
          <a:prstGeom prst="rect">
            <a:avLst/>
          </a:prstGeom>
          <a:noFill/>
          <a:ln>
            <a:noFill/>
          </a:ln>
        </p:spPr>
      </p:pic>
      <p:pic>
        <p:nvPicPr>
          <p:cNvPr id="15" name="Google Shape;141;p5"/>
          <p:cNvPicPr preferRelativeResize="0"/>
          <p:nvPr/>
        </p:nvPicPr>
        <p:blipFill rotWithShape="1">
          <a:blip r:embed="rId6">
            <a:alphaModFix/>
          </a:blip>
          <a:srcRect/>
          <a:stretch/>
        </p:blipFill>
        <p:spPr>
          <a:xfrm>
            <a:off x="8766120" y="2066962"/>
            <a:ext cx="1027637" cy="1027637"/>
          </a:xfrm>
          <a:prstGeom prst="rect">
            <a:avLst/>
          </a:prstGeom>
          <a:noFill/>
          <a:ln>
            <a:noFill/>
          </a:ln>
        </p:spPr>
      </p:pic>
      <p:sp>
        <p:nvSpPr>
          <p:cNvPr id="17" name="Google Shape;142;p5"/>
          <p:cNvSpPr txBox="1"/>
          <p:nvPr/>
        </p:nvSpPr>
        <p:spPr>
          <a:xfrm>
            <a:off x="942724" y="3278451"/>
            <a:ext cx="3954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Обслугували викликів</a:t>
            </a:r>
            <a:endParaRPr sz="2800" dirty="0">
              <a:solidFill>
                <a:srgbClr val="182947"/>
              </a:solidFill>
              <a:latin typeface="Proxima Nova"/>
              <a:ea typeface="Proxima Nova"/>
              <a:cs typeface="Proxima Nova"/>
              <a:sym typeface="Proxima Nova"/>
            </a:endParaRPr>
          </a:p>
        </p:txBody>
      </p:sp>
      <p:sp>
        <p:nvSpPr>
          <p:cNvPr id="18" name="Google Shape;143;p5"/>
          <p:cNvSpPr txBox="1"/>
          <p:nvPr/>
        </p:nvSpPr>
        <p:spPr>
          <a:xfrm>
            <a:off x="7274421" y="3293869"/>
            <a:ext cx="40110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Розглянули матеріалів</a:t>
            </a:r>
            <a:endParaRPr sz="2800" dirty="0">
              <a:solidFill>
                <a:srgbClr val="182947"/>
              </a:solidFill>
              <a:latin typeface="Proxima Nova"/>
              <a:ea typeface="Proxima Nova"/>
              <a:cs typeface="Proxima Nova"/>
              <a:sym typeface="Proxima Nova"/>
            </a:endParaRPr>
          </a:p>
        </p:txBody>
      </p:sp>
      <p:grpSp>
        <p:nvGrpSpPr>
          <p:cNvPr id="19" name="Группа 18"/>
          <p:cNvGrpSpPr/>
          <p:nvPr/>
        </p:nvGrpSpPr>
        <p:grpSpPr>
          <a:xfrm>
            <a:off x="1746827" y="4385011"/>
            <a:ext cx="2346721" cy="868135"/>
            <a:chOff x="1642349" y="1880882"/>
            <a:chExt cx="2346721" cy="868135"/>
          </a:xfrm>
        </p:grpSpPr>
        <p:sp>
          <p:nvSpPr>
            <p:cNvPr id="20" name="Скругленный прямоугольник 19"/>
            <p:cNvSpPr/>
            <p:nvPr/>
          </p:nvSpPr>
          <p:spPr>
            <a:xfrm>
              <a:off x="1642349" y="1880882"/>
              <a:ext cx="2346721"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1" name="TextBox 20"/>
            <p:cNvSpPr txBox="1"/>
            <p:nvPr/>
          </p:nvSpPr>
          <p:spPr>
            <a:xfrm>
              <a:off x="2098890" y="1952125"/>
              <a:ext cx="1459054" cy="707886"/>
            </a:xfrm>
            <a:prstGeom prst="rect">
              <a:avLst/>
            </a:prstGeom>
            <a:noFill/>
          </p:spPr>
          <p:txBody>
            <a:bodyPr wrap="none" rtlCol="0">
              <a:spAutoFit/>
            </a:bodyPr>
            <a:lstStyle/>
            <a:p>
              <a:r>
                <a:rPr lang="uk-UA" sz="4000" dirty="0">
                  <a:solidFill>
                    <a:srgbClr val="FFC000"/>
                  </a:solidFill>
                  <a:latin typeface="Montserrat ExtraBold" pitchFamily="2" charset="-52"/>
                </a:rPr>
                <a:t>   </a:t>
              </a:r>
              <a:r>
                <a:rPr lang="uk-UA" sz="4000" dirty="0" smtClean="0">
                  <a:solidFill>
                    <a:srgbClr val="FFC000"/>
                  </a:solidFill>
                  <a:latin typeface="Montserrat ExtraBold" pitchFamily="2" charset="-52"/>
                </a:rPr>
                <a:t>125</a:t>
              </a:r>
              <a:endParaRPr lang="uk-UA" sz="4000" dirty="0">
                <a:solidFill>
                  <a:srgbClr val="FFC000"/>
                </a:solidFill>
                <a:latin typeface="Montserrat ExtraBold" pitchFamily="2" charset="-52"/>
              </a:endParaRPr>
            </a:p>
          </p:txBody>
        </p:sp>
      </p:grpSp>
      <p:grpSp>
        <p:nvGrpSpPr>
          <p:cNvPr id="22" name="Группа 21"/>
          <p:cNvGrpSpPr/>
          <p:nvPr/>
        </p:nvGrpSpPr>
        <p:grpSpPr>
          <a:xfrm>
            <a:off x="8106577" y="4418722"/>
            <a:ext cx="2346721" cy="868135"/>
            <a:chOff x="1642349" y="1880882"/>
            <a:chExt cx="2346721" cy="868135"/>
          </a:xfrm>
        </p:grpSpPr>
        <p:sp>
          <p:nvSpPr>
            <p:cNvPr id="23" name="Скругленный прямоугольник 22"/>
            <p:cNvSpPr/>
            <p:nvPr/>
          </p:nvSpPr>
          <p:spPr>
            <a:xfrm>
              <a:off x="1642349" y="1880882"/>
              <a:ext cx="2346721"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24" name="TextBox 23"/>
            <p:cNvSpPr txBox="1"/>
            <p:nvPr/>
          </p:nvSpPr>
          <p:spPr>
            <a:xfrm>
              <a:off x="2098890" y="1952125"/>
              <a:ext cx="1535998" cy="707886"/>
            </a:xfrm>
            <a:prstGeom prst="rect">
              <a:avLst/>
            </a:prstGeom>
            <a:noFill/>
          </p:spPr>
          <p:txBody>
            <a:bodyPr wrap="none" rtlCol="0">
              <a:spAutoFit/>
            </a:bodyPr>
            <a:lstStyle/>
            <a:p>
              <a:r>
                <a:rPr lang="uk-UA" sz="4000" dirty="0">
                  <a:solidFill>
                    <a:srgbClr val="FFC000"/>
                  </a:solidFill>
                  <a:latin typeface="Montserrat ExtraBold" pitchFamily="2" charset="-52"/>
                </a:rPr>
                <a:t>  </a:t>
              </a:r>
              <a:r>
                <a:rPr lang="uk-UA" sz="4000" dirty="0" smtClean="0">
                  <a:solidFill>
                    <a:srgbClr val="FFC000"/>
                  </a:solidFill>
                  <a:latin typeface="Montserrat ExtraBold" pitchFamily="2" charset="-52"/>
                </a:rPr>
                <a:t>804</a:t>
              </a:r>
              <a:endParaRPr lang="uk-UA" sz="4000" dirty="0">
                <a:solidFill>
                  <a:srgbClr val="FFC000"/>
                </a:solidFill>
                <a:latin typeface="Montserrat ExtraBold" pitchFamily="2" charset="-52"/>
              </a:endParaRPr>
            </a:p>
          </p:txBody>
        </p:sp>
      </p:grpSp>
    </p:spTree>
    <p:extLst>
      <p:ext uri="{BB962C8B-B14F-4D97-AF65-F5344CB8AC3E}">
        <p14:creationId xmlns:p14="http://schemas.microsoft.com/office/powerpoint/2010/main" val="136172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9" name="Google Shape;93;p1"/>
          <p:cNvPicPr preferRelativeResize="0"/>
          <p:nvPr/>
        </p:nvPicPr>
        <p:blipFill rotWithShape="1">
          <a:blip r:embed="rId3">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909"/>
            <a:ext cx="12192000" cy="6858000"/>
          </a:xfrm>
          <a:prstGeom prst="rect">
            <a:avLst/>
          </a:prstGeom>
        </p:spPr>
      </p:pic>
      <p:pic>
        <p:nvPicPr>
          <p:cNvPr id="10" name="Google Shape;93;p1"/>
          <p:cNvPicPr preferRelativeResize="0"/>
          <p:nvPr/>
        </p:nvPicPr>
        <p:blipFill rotWithShape="1">
          <a:blip r:embed="rId3">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2680" y="526652"/>
            <a:ext cx="4221177"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2059406" y="614506"/>
            <a:ext cx="3373039" cy="523220"/>
          </a:xfrm>
          <a:prstGeom prst="rect">
            <a:avLst/>
          </a:prstGeom>
          <a:noFill/>
        </p:spPr>
        <p:txBody>
          <a:bodyPr wrap="none" rtlCol="0">
            <a:spAutoFit/>
          </a:bodyPr>
          <a:lstStyle/>
          <a:p>
            <a:r>
              <a:rPr lang="uk-UA" sz="2800" dirty="0">
                <a:solidFill>
                  <a:schemeClr val="bg1"/>
                </a:solidFill>
                <a:latin typeface="Montserrat SemiBold" pitchFamily="2" charset="-52"/>
              </a:rPr>
              <a:t>ПРОФІЛАКТИКА</a:t>
            </a:r>
          </a:p>
        </p:txBody>
      </p:sp>
      <p:grpSp>
        <p:nvGrpSpPr>
          <p:cNvPr id="35" name="Группа 34"/>
          <p:cNvGrpSpPr/>
          <p:nvPr/>
        </p:nvGrpSpPr>
        <p:grpSpPr>
          <a:xfrm>
            <a:off x="525885" y="1808674"/>
            <a:ext cx="1916224" cy="868135"/>
            <a:chOff x="1642349" y="1880882"/>
            <a:chExt cx="2346721" cy="868135"/>
          </a:xfrm>
        </p:grpSpPr>
        <p:sp>
          <p:nvSpPr>
            <p:cNvPr id="36" name="Скругленный прямоугольник 35"/>
            <p:cNvSpPr/>
            <p:nvPr/>
          </p:nvSpPr>
          <p:spPr>
            <a:xfrm>
              <a:off x="1642349" y="1880882"/>
              <a:ext cx="2346721"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7" name="TextBox 36"/>
            <p:cNvSpPr txBox="1"/>
            <p:nvPr/>
          </p:nvSpPr>
          <p:spPr>
            <a:xfrm>
              <a:off x="2133072" y="1970216"/>
              <a:ext cx="226232" cy="707886"/>
            </a:xfrm>
            <a:prstGeom prst="rect">
              <a:avLst/>
            </a:prstGeom>
            <a:noFill/>
          </p:spPr>
          <p:txBody>
            <a:bodyPr wrap="none" rtlCol="0">
              <a:spAutoFit/>
            </a:bodyPr>
            <a:lstStyle/>
            <a:p>
              <a:endParaRPr lang="uk-UA" sz="4000" dirty="0">
                <a:solidFill>
                  <a:srgbClr val="FFC000"/>
                </a:solidFill>
                <a:latin typeface="Montserrat ExtraBold" pitchFamily="2" charset="-52"/>
              </a:endParaRPr>
            </a:p>
          </p:txBody>
        </p:sp>
      </p:grpSp>
      <p:sp>
        <p:nvSpPr>
          <p:cNvPr id="43" name="Скругленный прямоугольник 42"/>
          <p:cNvSpPr/>
          <p:nvPr/>
        </p:nvSpPr>
        <p:spPr>
          <a:xfrm>
            <a:off x="6096001" y="526651"/>
            <a:ext cx="4876799" cy="725840"/>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4" name="Google Shape;100;p2"/>
          <p:cNvSpPr txBox="1"/>
          <p:nvPr/>
        </p:nvSpPr>
        <p:spPr>
          <a:xfrm>
            <a:off x="6332933" y="658759"/>
            <a:ext cx="44444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dirty="0">
                <a:solidFill>
                  <a:srgbClr val="FFC000"/>
                </a:solidFill>
                <a:latin typeface="Montserrat Medium" panose="00000600000000000000" pitchFamily="2" charset="-52"/>
                <a:ea typeface="Proxima Nova"/>
                <a:cs typeface="Proxima Nova"/>
                <a:sym typeface="Proxima Nova"/>
              </a:rPr>
              <a:t>ДОМАШНЄ НАСИЛЬСТВО</a:t>
            </a:r>
            <a:endParaRPr sz="2400" b="1" dirty="0">
              <a:solidFill>
                <a:srgbClr val="FFC000"/>
              </a:solidFill>
              <a:latin typeface="Montserrat Medium" panose="00000600000000000000" pitchFamily="2" charset="-52"/>
              <a:ea typeface="Proxima Nova"/>
              <a:cs typeface="Proxima Nova"/>
              <a:sym typeface="Proxima Nova"/>
            </a:endParaRPr>
          </a:p>
        </p:txBody>
      </p:sp>
      <p:sp>
        <p:nvSpPr>
          <p:cNvPr id="3" name="Прямоугольник 2"/>
          <p:cNvSpPr/>
          <p:nvPr/>
        </p:nvSpPr>
        <p:spPr>
          <a:xfrm>
            <a:off x="2552386" y="1683460"/>
            <a:ext cx="3477385" cy="1107996"/>
          </a:xfrm>
          <a:prstGeom prst="rect">
            <a:avLst/>
          </a:prstGeom>
        </p:spPr>
        <p:txBody>
          <a:bodyPr wrap="square">
            <a:spAutoFit/>
          </a:bodyPr>
          <a:lstStyle/>
          <a:p>
            <a:pPr lvl="0"/>
            <a:r>
              <a:rPr lang="ru-RU" sz="2200" dirty="0" err="1">
                <a:solidFill>
                  <a:srgbClr val="182947"/>
                </a:solidFill>
                <a:latin typeface="Montserrat Light" pitchFamily="2" charset="-52"/>
                <a:ea typeface="Proxima Nova"/>
                <a:cs typeface="Proxima Nova"/>
                <a:sym typeface="Proxima Nova"/>
              </a:rPr>
              <a:t>Кількість</a:t>
            </a:r>
            <a:r>
              <a:rPr lang="ru-RU" sz="2200" dirty="0">
                <a:solidFill>
                  <a:srgbClr val="182947"/>
                </a:solidFill>
                <a:latin typeface="Montserrat Light" pitchFamily="2" charset="-52"/>
                <a:ea typeface="Proxima Nova"/>
                <a:cs typeface="Proxima Nova"/>
                <a:sym typeface="Proxima Nova"/>
              </a:rPr>
              <a:t> </a:t>
            </a:r>
            <a:r>
              <a:rPr lang="ru-RU" sz="2200" dirty="0" err="1">
                <a:solidFill>
                  <a:srgbClr val="182947"/>
                </a:solidFill>
                <a:latin typeface="Montserrat Light" pitchFamily="2" charset="-52"/>
                <a:ea typeface="Proxima Nova"/>
                <a:cs typeface="Proxima Nova"/>
                <a:sym typeface="Proxima Nova"/>
              </a:rPr>
              <a:t>кривдників</a:t>
            </a:r>
            <a:r>
              <a:rPr lang="ru-RU" sz="2200" dirty="0">
                <a:solidFill>
                  <a:srgbClr val="182947"/>
                </a:solidFill>
                <a:latin typeface="Montserrat Light" pitchFamily="2" charset="-52"/>
                <a:ea typeface="Proxima Nova"/>
                <a:cs typeface="Proxima Nova"/>
                <a:sym typeface="Proxima Nova"/>
              </a:rPr>
              <a:t>, </a:t>
            </a:r>
            <a:r>
              <a:rPr lang="ru-RU" sz="2200" dirty="0" err="1">
                <a:solidFill>
                  <a:srgbClr val="182947"/>
                </a:solidFill>
                <a:latin typeface="Montserrat Light" pitchFamily="2" charset="-52"/>
                <a:ea typeface="Proxima Nova"/>
                <a:cs typeface="Proxima Nova"/>
                <a:sym typeface="Proxima Nova"/>
              </a:rPr>
              <a:t>що</a:t>
            </a:r>
            <a:r>
              <a:rPr lang="ru-RU" sz="2200" dirty="0">
                <a:solidFill>
                  <a:srgbClr val="182947"/>
                </a:solidFill>
                <a:latin typeface="Montserrat Light" pitchFamily="2" charset="-52"/>
                <a:ea typeface="Proxima Nova"/>
                <a:cs typeface="Proxima Nova"/>
                <a:sym typeface="Proxima Nova"/>
              </a:rPr>
              <a:t> </a:t>
            </a:r>
            <a:r>
              <a:rPr lang="ru-RU" sz="2200" dirty="0" err="1">
                <a:solidFill>
                  <a:srgbClr val="182947"/>
                </a:solidFill>
                <a:latin typeface="Montserrat Light" pitchFamily="2" charset="-52"/>
                <a:ea typeface="Proxima Nova"/>
                <a:cs typeface="Proxima Nova"/>
                <a:sym typeface="Proxima Nova"/>
              </a:rPr>
              <a:t>перебувають</a:t>
            </a:r>
            <a:r>
              <a:rPr lang="ru-RU" sz="2200" dirty="0">
                <a:solidFill>
                  <a:srgbClr val="182947"/>
                </a:solidFill>
                <a:latin typeface="Montserrat Light" pitchFamily="2" charset="-52"/>
                <a:ea typeface="Proxima Nova"/>
                <a:cs typeface="Proxima Nova"/>
                <a:sym typeface="Proxima Nova"/>
              </a:rPr>
              <a:t> на </a:t>
            </a:r>
            <a:r>
              <a:rPr lang="ru-RU" sz="2200" dirty="0" err="1">
                <a:solidFill>
                  <a:srgbClr val="182947"/>
                </a:solidFill>
                <a:latin typeface="Montserrat Light" pitchFamily="2" charset="-52"/>
                <a:ea typeface="Proxima Nova"/>
                <a:cs typeface="Proxima Nova"/>
                <a:sym typeface="Proxima Nova"/>
              </a:rPr>
              <a:t>обліку</a:t>
            </a:r>
            <a:endParaRPr lang="ru-RU" sz="2200" dirty="0">
              <a:solidFill>
                <a:srgbClr val="182947"/>
              </a:solidFill>
              <a:latin typeface="Montserrat Light" pitchFamily="2" charset="-52"/>
              <a:ea typeface="Proxima Nova"/>
              <a:cs typeface="Proxima Nova"/>
              <a:sym typeface="Proxima Nova"/>
            </a:endParaRPr>
          </a:p>
        </p:txBody>
      </p:sp>
      <p:grpSp>
        <p:nvGrpSpPr>
          <p:cNvPr id="45" name="Группа 44"/>
          <p:cNvGrpSpPr/>
          <p:nvPr/>
        </p:nvGrpSpPr>
        <p:grpSpPr>
          <a:xfrm>
            <a:off x="525885" y="3007882"/>
            <a:ext cx="1916224" cy="868135"/>
            <a:chOff x="1642349" y="1880882"/>
            <a:chExt cx="2346721" cy="868135"/>
          </a:xfrm>
        </p:grpSpPr>
        <p:sp>
          <p:nvSpPr>
            <p:cNvPr id="46" name="Скругленный прямоугольник 45"/>
            <p:cNvSpPr/>
            <p:nvPr/>
          </p:nvSpPr>
          <p:spPr>
            <a:xfrm>
              <a:off x="1642349" y="1880882"/>
              <a:ext cx="2346721"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7" name="TextBox 46"/>
            <p:cNvSpPr txBox="1"/>
            <p:nvPr/>
          </p:nvSpPr>
          <p:spPr>
            <a:xfrm>
              <a:off x="2133072" y="1970216"/>
              <a:ext cx="226232" cy="707886"/>
            </a:xfrm>
            <a:prstGeom prst="rect">
              <a:avLst/>
            </a:prstGeom>
            <a:noFill/>
          </p:spPr>
          <p:txBody>
            <a:bodyPr wrap="none" rtlCol="0">
              <a:spAutoFit/>
            </a:bodyPr>
            <a:lstStyle/>
            <a:p>
              <a:endParaRPr lang="uk-UA" sz="4000" dirty="0">
                <a:solidFill>
                  <a:srgbClr val="FFC000"/>
                </a:solidFill>
                <a:latin typeface="Montserrat ExtraBold" pitchFamily="2" charset="-52"/>
              </a:endParaRPr>
            </a:p>
          </p:txBody>
        </p:sp>
      </p:grpSp>
      <p:sp>
        <p:nvSpPr>
          <p:cNvPr id="49" name="Google Shape;161;p6"/>
          <p:cNvSpPr txBox="1"/>
          <p:nvPr/>
        </p:nvSpPr>
        <p:spPr>
          <a:xfrm>
            <a:off x="2552386" y="3093433"/>
            <a:ext cx="336345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200" dirty="0">
                <a:solidFill>
                  <a:srgbClr val="182947"/>
                </a:solidFill>
                <a:latin typeface="Montserrat Light" pitchFamily="2" charset="-52"/>
                <a:ea typeface="Proxima Nova"/>
                <a:cs typeface="Proxima Nova"/>
                <a:sym typeface="Proxima Nova"/>
              </a:rPr>
              <a:t>Кількість кривдників взято на облік за рік</a:t>
            </a:r>
            <a:endParaRPr sz="2200" dirty="0">
              <a:solidFill>
                <a:srgbClr val="182947"/>
              </a:solidFill>
              <a:latin typeface="Montserrat Light" pitchFamily="2" charset="-52"/>
              <a:ea typeface="Proxima Nova"/>
              <a:cs typeface="Proxima Nova"/>
              <a:sym typeface="Proxima Nova"/>
            </a:endParaRPr>
          </a:p>
        </p:txBody>
      </p:sp>
      <p:grpSp>
        <p:nvGrpSpPr>
          <p:cNvPr id="50" name="Группа 49"/>
          <p:cNvGrpSpPr/>
          <p:nvPr/>
        </p:nvGrpSpPr>
        <p:grpSpPr>
          <a:xfrm>
            <a:off x="528223" y="4241941"/>
            <a:ext cx="1916224" cy="868135"/>
            <a:chOff x="1642349" y="1880882"/>
            <a:chExt cx="2346721" cy="868135"/>
          </a:xfrm>
        </p:grpSpPr>
        <p:sp>
          <p:nvSpPr>
            <p:cNvPr id="51" name="Скругленный прямоугольник 50"/>
            <p:cNvSpPr/>
            <p:nvPr/>
          </p:nvSpPr>
          <p:spPr>
            <a:xfrm>
              <a:off x="1642349" y="1880882"/>
              <a:ext cx="2346721"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2" name="TextBox 51"/>
            <p:cNvSpPr txBox="1"/>
            <p:nvPr/>
          </p:nvSpPr>
          <p:spPr>
            <a:xfrm>
              <a:off x="2133072" y="1970216"/>
              <a:ext cx="999627" cy="707886"/>
            </a:xfrm>
            <a:prstGeom prst="rect">
              <a:avLst/>
            </a:prstGeom>
            <a:noFill/>
          </p:spPr>
          <p:txBody>
            <a:bodyPr wrap="none" rtlCol="0">
              <a:spAutoFit/>
            </a:bodyPr>
            <a:lstStyle/>
            <a:p>
              <a:r>
                <a:rPr lang="uk-UA" sz="4000" dirty="0">
                  <a:solidFill>
                    <a:srgbClr val="FFC000"/>
                  </a:solidFill>
                  <a:latin typeface="Montserrat ExtraBold" pitchFamily="2" charset="-52"/>
                </a:rPr>
                <a:t>  6</a:t>
              </a:r>
            </a:p>
          </p:txBody>
        </p:sp>
      </p:grpSp>
      <p:sp>
        <p:nvSpPr>
          <p:cNvPr id="53" name="Google Shape;158;p6"/>
          <p:cNvSpPr txBox="1"/>
          <p:nvPr/>
        </p:nvSpPr>
        <p:spPr>
          <a:xfrm>
            <a:off x="2552386" y="4160393"/>
            <a:ext cx="3590890" cy="110795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2200" dirty="0">
                <a:solidFill>
                  <a:srgbClr val="182947"/>
                </a:solidFill>
                <a:latin typeface="Montserrat Light" pitchFamily="2" charset="-52"/>
                <a:ea typeface="Proxima Nova"/>
                <a:cs typeface="Proxima Nova"/>
                <a:sym typeface="Proxima Nova"/>
              </a:rPr>
              <a:t>Винесено термінових заборонних</a:t>
            </a:r>
            <a:endParaRPr sz="2200" dirty="0">
              <a:latin typeface="Montserrat Light" pitchFamily="2" charset="-52"/>
            </a:endParaRPr>
          </a:p>
          <a:p>
            <a:pPr marL="0" marR="0" lvl="0" indent="0" rtl="0">
              <a:spcBef>
                <a:spcPts val="0"/>
              </a:spcBef>
              <a:spcAft>
                <a:spcPts val="0"/>
              </a:spcAft>
              <a:buNone/>
            </a:pPr>
            <a:r>
              <a:rPr lang="uk-UA" sz="2200" dirty="0">
                <a:solidFill>
                  <a:srgbClr val="182947"/>
                </a:solidFill>
                <a:latin typeface="Montserrat Light" pitchFamily="2" charset="-52"/>
                <a:ea typeface="Proxima Nova"/>
                <a:cs typeface="Proxima Nova"/>
                <a:sym typeface="Proxima Nova"/>
              </a:rPr>
              <a:t>приписів</a:t>
            </a:r>
            <a:endParaRPr sz="2200" dirty="0">
              <a:solidFill>
                <a:srgbClr val="182947"/>
              </a:solidFill>
              <a:latin typeface="Montserrat Light" pitchFamily="2" charset="-52"/>
              <a:ea typeface="Proxima Nova"/>
              <a:cs typeface="Proxima Nova"/>
              <a:sym typeface="Proxima Nova"/>
            </a:endParaRPr>
          </a:p>
        </p:txBody>
      </p:sp>
      <p:grpSp>
        <p:nvGrpSpPr>
          <p:cNvPr id="54" name="Группа 53"/>
          <p:cNvGrpSpPr/>
          <p:nvPr/>
        </p:nvGrpSpPr>
        <p:grpSpPr>
          <a:xfrm>
            <a:off x="525885" y="5476000"/>
            <a:ext cx="1916224" cy="868135"/>
            <a:chOff x="1507297" y="2151417"/>
            <a:chExt cx="2346721" cy="868135"/>
          </a:xfrm>
        </p:grpSpPr>
        <p:sp>
          <p:nvSpPr>
            <p:cNvPr id="55" name="Скругленный прямоугольник 54"/>
            <p:cNvSpPr/>
            <p:nvPr/>
          </p:nvSpPr>
          <p:spPr>
            <a:xfrm>
              <a:off x="1507297" y="2151417"/>
              <a:ext cx="2346721" cy="868135"/>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6" name="TextBox 55"/>
            <p:cNvSpPr txBox="1"/>
            <p:nvPr/>
          </p:nvSpPr>
          <p:spPr>
            <a:xfrm>
              <a:off x="1988902" y="2240445"/>
              <a:ext cx="1209683" cy="707886"/>
            </a:xfrm>
            <a:prstGeom prst="rect">
              <a:avLst/>
            </a:prstGeom>
            <a:noFill/>
          </p:spPr>
          <p:txBody>
            <a:bodyPr wrap="none" rtlCol="0">
              <a:spAutoFit/>
            </a:bodyPr>
            <a:lstStyle/>
            <a:p>
              <a:r>
                <a:rPr lang="uk-UA" sz="4000" dirty="0">
                  <a:solidFill>
                    <a:srgbClr val="FFC000"/>
                  </a:solidFill>
                  <a:latin typeface="Montserrat ExtraBold" pitchFamily="2" charset="-52"/>
                </a:rPr>
                <a:t> </a:t>
              </a:r>
              <a:r>
                <a:rPr lang="uk-UA" sz="4000" dirty="0" smtClean="0">
                  <a:solidFill>
                    <a:srgbClr val="FFC000"/>
                  </a:solidFill>
                  <a:latin typeface="Montserrat ExtraBold" pitchFamily="2" charset="-52"/>
                </a:rPr>
                <a:t>58</a:t>
              </a:r>
              <a:endParaRPr lang="uk-UA" sz="4000" dirty="0">
                <a:solidFill>
                  <a:srgbClr val="FFC000"/>
                </a:solidFill>
                <a:latin typeface="Montserrat ExtraBold" pitchFamily="2" charset="-52"/>
              </a:endParaRPr>
            </a:p>
          </p:txBody>
        </p:sp>
      </p:grpSp>
      <p:sp>
        <p:nvSpPr>
          <p:cNvPr id="57" name="Google Shape;158;p6"/>
          <p:cNvSpPr txBox="1"/>
          <p:nvPr/>
        </p:nvSpPr>
        <p:spPr>
          <a:xfrm>
            <a:off x="2552386" y="5403468"/>
            <a:ext cx="4072938" cy="110795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2200" dirty="0">
                <a:solidFill>
                  <a:srgbClr val="182947"/>
                </a:solidFill>
                <a:latin typeface="Montserrat Light" pitchFamily="2" charset="-52"/>
                <a:ea typeface="Proxima Nova"/>
                <a:cs typeface="Proxima Nova"/>
                <a:sym typeface="Proxima Nova"/>
              </a:rPr>
              <a:t>Взято участь у профілактичних заходах,</a:t>
            </a:r>
          </a:p>
          <a:p>
            <a:pPr marL="0" marR="0" lvl="0" indent="0" rtl="0">
              <a:spcBef>
                <a:spcPts val="0"/>
              </a:spcBef>
              <a:spcAft>
                <a:spcPts val="0"/>
              </a:spcAft>
              <a:buNone/>
            </a:pPr>
            <a:r>
              <a:rPr lang="uk-UA" sz="2200" dirty="0">
                <a:solidFill>
                  <a:srgbClr val="182947"/>
                </a:solidFill>
                <a:latin typeface="Montserrat Light" pitchFamily="2" charset="-52"/>
                <a:ea typeface="Proxima Nova"/>
                <a:cs typeface="Proxima Nova"/>
                <a:sym typeface="Proxima Nova"/>
              </a:rPr>
              <a:t>в </a:t>
            </a:r>
            <a:r>
              <a:rPr lang="uk-UA" sz="2200" dirty="0" err="1">
                <a:solidFill>
                  <a:srgbClr val="182947"/>
                </a:solidFill>
                <a:latin typeface="Montserrat Light" pitchFamily="2" charset="-52"/>
                <a:ea typeface="Proxima Nova"/>
                <a:cs typeface="Proxima Nova"/>
                <a:sym typeface="Proxima Nova"/>
              </a:rPr>
              <a:t>т.ч</a:t>
            </a:r>
            <a:r>
              <a:rPr lang="uk-UA" sz="2200" dirty="0">
                <a:solidFill>
                  <a:srgbClr val="182947"/>
                </a:solidFill>
                <a:latin typeface="Montserrat Light" pitchFamily="2" charset="-52"/>
                <a:ea typeface="Proxima Nova"/>
                <a:cs typeface="Proxima Nova"/>
                <a:sym typeface="Proxima Nova"/>
              </a:rPr>
              <a:t>. виступи</a:t>
            </a:r>
            <a:endParaRPr sz="2200" dirty="0">
              <a:solidFill>
                <a:srgbClr val="182947"/>
              </a:solidFill>
              <a:latin typeface="Montserrat Light" pitchFamily="2" charset="-52"/>
              <a:ea typeface="Proxima Nova"/>
              <a:cs typeface="Proxima Nova"/>
              <a:sym typeface="Proxima Nova"/>
            </a:endParaRPr>
          </a:p>
        </p:txBody>
      </p:sp>
      <p:sp>
        <p:nvSpPr>
          <p:cNvPr id="13" name="Скругленный прямоугольник 12"/>
          <p:cNvSpPr/>
          <p:nvPr/>
        </p:nvSpPr>
        <p:spPr>
          <a:xfrm>
            <a:off x="6399040" y="1717050"/>
            <a:ext cx="5310183" cy="4676391"/>
          </a:xfrm>
          <a:prstGeom prst="roundRect">
            <a:avLst/>
          </a:prstGeom>
          <a:solidFill>
            <a:srgbClr val="182947"/>
          </a:solidFill>
          <a:ln>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14" name="Группа 13"/>
          <p:cNvGrpSpPr/>
          <p:nvPr/>
        </p:nvGrpSpPr>
        <p:grpSpPr>
          <a:xfrm>
            <a:off x="8096018" y="1968642"/>
            <a:ext cx="1916224" cy="744207"/>
            <a:chOff x="7432589" y="1958538"/>
            <a:chExt cx="1916224" cy="744207"/>
          </a:xfrm>
        </p:grpSpPr>
        <p:sp>
          <p:nvSpPr>
            <p:cNvPr id="60" name="Скругленный прямоугольник 59"/>
            <p:cNvSpPr/>
            <p:nvPr/>
          </p:nvSpPr>
          <p:spPr>
            <a:xfrm>
              <a:off x="7432589" y="1958538"/>
              <a:ext cx="1916224" cy="725839"/>
            </a:xfrm>
            <a:prstGeom prst="roundRect">
              <a:avLst>
                <a:gd name="adj" fmla="val 50000"/>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67" name="TextBox 66"/>
            <p:cNvSpPr txBox="1"/>
            <p:nvPr/>
          </p:nvSpPr>
          <p:spPr>
            <a:xfrm>
              <a:off x="8018644" y="1994859"/>
              <a:ext cx="965329" cy="707886"/>
            </a:xfrm>
            <a:prstGeom prst="rect">
              <a:avLst/>
            </a:prstGeom>
            <a:noFill/>
          </p:spPr>
          <p:txBody>
            <a:bodyPr wrap="none" rtlCol="0">
              <a:spAutoFit/>
            </a:bodyPr>
            <a:lstStyle/>
            <a:p>
              <a:r>
                <a:rPr lang="uk-UA" sz="4000" dirty="0">
                  <a:solidFill>
                    <a:srgbClr val="182947"/>
                  </a:solidFill>
                  <a:latin typeface="Montserrat ExtraBold" pitchFamily="2" charset="-52"/>
                </a:rPr>
                <a:t> </a:t>
              </a:r>
              <a:r>
                <a:rPr lang="uk-UA" sz="4000" dirty="0" smtClean="0">
                  <a:solidFill>
                    <a:srgbClr val="182947"/>
                  </a:solidFill>
                  <a:latin typeface="Montserrat ExtraBold" pitchFamily="2" charset="-52"/>
                </a:rPr>
                <a:t>27</a:t>
              </a:r>
              <a:endParaRPr lang="uk-UA" sz="4000" dirty="0">
                <a:solidFill>
                  <a:srgbClr val="182947"/>
                </a:solidFill>
                <a:latin typeface="Montserrat ExtraBold" pitchFamily="2" charset="-52"/>
              </a:endParaRPr>
            </a:p>
          </p:txBody>
        </p:sp>
      </p:grpSp>
      <p:sp>
        <p:nvSpPr>
          <p:cNvPr id="59" name="Google Shape;162;p6"/>
          <p:cNvSpPr txBox="1"/>
          <p:nvPr/>
        </p:nvSpPr>
        <p:spPr>
          <a:xfrm>
            <a:off x="6540921" y="2791456"/>
            <a:ext cx="5026419"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000" dirty="0">
                <a:solidFill>
                  <a:schemeClr val="bg1"/>
                </a:solidFill>
                <a:latin typeface="Montserrat Light" panose="00000400000000000000" pitchFamily="2" charset="-52"/>
                <a:ea typeface="Proxima Nova"/>
                <a:cs typeface="Proxima Nova"/>
                <a:sym typeface="Proxima Nova"/>
              </a:rPr>
              <a:t>Складено адміністративних протоколів</a:t>
            </a:r>
            <a:endParaRPr sz="2000" dirty="0">
              <a:solidFill>
                <a:schemeClr val="bg1"/>
              </a:solidFill>
              <a:latin typeface="Montserrat Light" panose="00000400000000000000" pitchFamily="2" charset="-52"/>
            </a:endParaRPr>
          </a:p>
          <a:p>
            <a:pPr marL="0" marR="0" lvl="0" indent="0" algn="ctr" rtl="0">
              <a:spcBef>
                <a:spcPts val="0"/>
              </a:spcBef>
              <a:spcAft>
                <a:spcPts val="0"/>
              </a:spcAft>
              <a:buNone/>
            </a:pPr>
            <a:r>
              <a:rPr lang="uk-UA" sz="2000" dirty="0">
                <a:solidFill>
                  <a:schemeClr val="bg1"/>
                </a:solidFill>
                <a:latin typeface="Montserrat Light" panose="00000400000000000000" pitchFamily="2" charset="-52"/>
                <a:ea typeface="Proxima Nova"/>
                <a:cs typeface="Proxima Nova"/>
                <a:sym typeface="Proxima Nova"/>
              </a:rPr>
              <a:t>за порушення </a:t>
            </a:r>
            <a:r>
              <a:rPr lang="uk-UA" sz="2000" b="1" dirty="0">
                <a:solidFill>
                  <a:schemeClr val="bg1"/>
                </a:solidFill>
                <a:latin typeface="Montserrat Light" panose="00000400000000000000" pitchFamily="2" charset="-52"/>
                <a:ea typeface="Proxima Nova"/>
                <a:cs typeface="Proxima Nova"/>
                <a:sym typeface="Proxima Nova"/>
              </a:rPr>
              <a:t>ст. 173-2 КУпАП</a:t>
            </a:r>
            <a:endParaRPr sz="2000" b="1" dirty="0">
              <a:solidFill>
                <a:schemeClr val="bg1"/>
              </a:solidFill>
              <a:latin typeface="Montserrat Light" panose="00000400000000000000" pitchFamily="2" charset="-52"/>
            </a:endParaRPr>
          </a:p>
          <a:p>
            <a:pPr marL="0" marR="0" lvl="0" indent="0" algn="ctr" rtl="0">
              <a:spcBef>
                <a:spcPts val="0"/>
              </a:spcBef>
              <a:spcAft>
                <a:spcPts val="0"/>
              </a:spcAft>
              <a:buNone/>
            </a:pPr>
            <a:r>
              <a:rPr lang="uk-UA" sz="2000" dirty="0">
                <a:solidFill>
                  <a:schemeClr val="bg1"/>
                </a:solidFill>
                <a:latin typeface="Montserrat Light" panose="00000400000000000000" pitchFamily="2" charset="-52"/>
                <a:ea typeface="Proxima Nova"/>
                <a:cs typeface="Proxima Nova"/>
                <a:sym typeface="Proxima Nova"/>
              </a:rPr>
              <a:t>«Вчинення домашнього насильства» </a:t>
            </a:r>
            <a:endParaRPr sz="2000" dirty="0">
              <a:solidFill>
                <a:schemeClr val="bg1"/>
              </a:solidFill>
              <a:latin typeface="Montserrat Light" panose="00000400000000000000" pitchFamily="2" charset="-52"/>
              <a:ea typeface="Proxima Nova"/>
              <a:cs typeface="Proxima Nova"/>
              <a:sym typeface="Proxima Nova"/>
            </a:endParaRPr>
          </a:p>
        </p:txBody>
      </p:sp>
      <p:grpSp>
        <p:nvGrpSpPr>
          <p:cNvPr id="68" name="Группа 67"/>
          <p:cNvGrpSpPr/>
          <p:nvPr/>
        </p:nvGrpSpPr>
        <p:grpSpPr>
          <a:xfrm>
            <a:off x="8160686" y="4594682"/>
            <a:ext cx="1916224" cy="744207"/>
            <a:chOff x="7432589" y="1958538"/>
            <a:chExt cx="1916224" cy="744207"/>
          </a:xfrm>
        </p:grpSpPr>
        <p:sp>
          <p:nvSpPr>
            <p:cNvPr id="69" name="Скругленный прямоугольник 68"/>
            <p:cNvSpPr/>
            <p:nvPr/>
          </p:nvSpPr>
          <p:spPr>
            <a:xfrm>
              <a:off x="7432589" y="1958538"/>
              <a:ext cx="1916224" cy="725839"/>
            </a:xfrm>
            <a:prstGeom prst="roundRect">
              <a:avLst>
                <a:gd name="adj" fmla="val 50000"/>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70" name="TextBox 69"/>
            <p:cNvSpPr txBox="1"/>
            <p:nvPr/>
          </p:nvSpPr>
          <p:spPr>
            <a:xfrm>
              <a:off x="8018644" y="1994859"/>
              <a:ext cx="641522" cy="707886"/>
            </a:xfrm>
            <a:prstGeom prst="rect">
              <a:avLst/>
            </a:prstGeom>
            <a:noFill/>
          </p:spPr>
          <p:txBody>
            <a:bodyPr wrap="none" rtlCol="0">
              <a:spAutoFit/>
            </a:bodyPr>
            <a:lstStyle/>
            <a:p>
              <a:r>
                <a:rPr lang="uk-UA" sz="4000" dirty="0">
                  <a:solidFill>
                    <a:srgbClr val="182947"/>
                  </a:solidFill>
                  <a:latin typeface="Montserrat ExtraBold" pitchFamily="2" charset="-52"/>
                </a:rPr>
                <a:t> </a:t>
              </a:r>
              <a:r>
                <a:rPr lang="uk-UA" sz="4000" dirty="0" smtClean="0">
                  <a:solidFill>
                    <a:srgbClr val="182947"/>
                  </a:solidFill>
                  <a:latin typeface="Montserrat ExtraBold" pitchFamily="2" charset="-52"/>
                </a:rPr>
                <a:t>2</a:t>
              </a:r>
              <a:endParaRPr lang="uk-UA" sz="4000" dirty="0">
                <a:solidFill>
                  <a:srgbClr val="182947"/>
                </a:solidFill>
                <a:latin typeface="Montserrat ExtraBold" pitchFamily="2" charset="-52"/>
              </a:endParaRPr>
            </a:p>
          </p:txBody>
        </p:sp>
      </p:grpSp>
      <p:sp>
        <p:nvSpPr>
          <p:cNvPr id="66" name="Google Shape;162;p6"/>
          <p:cNvSpPr txBox="1"/>
          <p:nvPr/>
        </p:nvSpPr>
        <p:spPr>
          <a:xfrm>
            <a:off x="7156226" y="5403468"/>
            <a:ext cx="392514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000" dirty="0" err="1">
                <a:solidFill>
                  <a:schemeClr val="bg1"/>
                </a:solidFill>
                <a:latin typeface="Montserrat Light" panose="00000400000000000000" pitchFamily="2" charset="-52"/>
                <a:ea typeface="Proxima Nova"/>
                <a:cs typeface="Proxima Nova"/>
                <a:sym typeface="Proxima Nova"/>
              </a:rPr>
              <a:t>Вироки</a:t>
            </a:r>
            <a:r>
              <a:rPr lang="uk-UA" sz="2000" dirty="0">
                <a:solidFill>
                  <a:schemeClr val="bg1"/>
                </a:solidFill>
                <a:latin typeface="Montserrat Light" panose="00000400000000000000" pitchFamily="2" charset="-52"/>
                <a:ea typeface="Proxima Nova"/>
                <a:cs typeface="Proxima Nova"/>
                <a:sym typeface="Proxima Nova"/>
              </a:rPr>
              <a:t> суду про визнання кривдника винуватим</a:t>
            </a:r>
            <a:endParaRPr sz="2000" dirty="0">
              <a:solidFill>
                <a:schemeClr val="bg1"/>
              </a:solidFill>
              <a:latin typeface="Montserrat Light" panose="00000400000000000000" pitchFamily="2" charset="-52"/>
              <a:ea typeface="Proxima Nova"/>
              <a:cs typeface="Proxima Nova"/>
              <a:sym typeface="Proxima Nova"/>
            </a:endParaRPr>
          </a:p>
        </p:txBody>
      </p:sp>
      <p:sp>
        <p:nvSpPr>
          <p:cNvPr id="39" name="TextBox 38"/>
          <p:cNvSpPr txBox="1"/>
          <p:nvPr/>
        </p:nvSpPr>
        <p:spPr>
          <a:xfrm>
            <a:off x="1044380" y="3088985"/>
            <a:ext cx="1116011" cy="707886"/>
          </a:xfrm>
          <a:prstGeom prst="rect">
            <a:avLst/>
          </a:prstGeom>
          <a:noFill/>
        </p:spPr>
        <p:txBody>
          <a:bodyPr wrap="none" rtlCol="0">
            <a:spAutoFit/>
          </a:bodyPr>
          <a:lstStyle/>
          <a:p>
            <a:r>
              <a:rPr lang="uk-UA" sz="4000" dirty="0">
                <a:solidFill>
                  <a:srgbClr val="FFC000"/>
                </a:solidFill>
                <a:latin typeface="Montserrat ExtraBold" pitchFamily="2" charset="-52"/>
              </a:rPr>
              <a:t>  </a:t>
            </a:r>
            <a:r>
              <a:rPr lang="uk-UA" sz="4000" dirty="0" smtClean="0">
                <a:solidFill>
                  <a:srgbClr val="FFC000"/>
                </a:solidFill>
                <a:latin typeface="Montserrat ExtraBold" pitchFamily="2" charset="-52"/>
              </a:rPr>
              <a:t>37</a:t>
            </a:r>
            <a:endParaRPr lang="uk-UA" sz="4000" dirty="0">
              <a:solidFill>
                <a:srgbClr val="FFC000"/>
              </a:solidFill>
              <a:latin typeface="Montserrat ExtraBold" pitchFamily="2" charset="-52"/>
            </a:endParaRPr>
          </a:p>
        </p:txBody>
      </p:sp>
      <p:sp>
        <p:nvSpPr>
          <p:cNvPr id="40" name="TextBox 39"/>
          <p:cNvSpPr txBox="1"/>
          <p:nvPr/>
        </p:nvSpPr>
        <p:spPr>
          <a:xfrm>
            <a:off x="1062852" y="1888257"/>
            <a:ext cx="1367682" cy="707886"/>
          </a:xfrm>
          <a:prstGeom prst="rect">
            <a:avLst/>
          </a:prstGeom>
          <a:noFill/>
        </p:spPr>
        <p:txBody>
          <a:bodyPr wrap="none" rtlCol="0">
            <a:spAutoFit/>
          </a:bodyPr>
          <a:lstStyle/>
          <a:p>
            <a:r>
              <a:rPr lang="uk-UA" sz="4000" dirty="0">
                <a:solidFill>
                  <a:srgbClr val="FFC000"/>
                </a:solidFill>
                <a:latin typeface="Montserrat ExtraBold" pitchFamily="2" charset="-52"/>
              </a:rPr>
              <a:t>  </a:t>
            </a:r>
            <a:r>
              <a:rPr lang="uk-UA" sz="4000" dirty="0" smtClean="0">
                <a:solidFill>
                  <a:srgbClr val="FFC000"/>
                </a:solidFill>
                <a:latin typeface="Montserrat ExtraBold" pitchFamily="2" charset="-52"/>
              </a:rPr>
              <a:t>189</a:t>
            </a:r>
            <a:endParaRPr lang="uk-UA" sz="4000" dirty="0">
              <a:solidFill>
                <a:srgbClr val="FFC000"/>
              </a:solidFill>
              <a:latin typeface="Montserrat ExtraBold" pitchFamily="2" charset="-52"/>
            </a:endParaRPr>
          </a:p>
        </p:txBody>
      </p:sp>
    </p:spTree>
    <p:extLst>
      <p:ext uri="{BB962C8B-B14F-4D97-AF65-F5344CB8AC3E}">
        <p14:creationId xmlns:p14="http://schemas.microsoft.com/office/powerpoint/2010/main" val="65755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oogle Shape;93;p1"/>
          <p:cNvPicPr preferRelativeResize="0"/>
          <p:nvPr/>
        </p:nvPicPr>
        <p:blipFill rotWithShape="1">
          <a:blip r:embed="rId4">
            <a:alphaModFix/>
          </a:blip>
          <a:srcRect/>
          <a:stretch/>
        </p:blipFill>
        <p:spPr>
          <a:xfrm>
            <a:off x="-961034" y="-154205"/>
            <a:ext cx="3807516" cy="3195118"/>
          </a:xfrm>
          <a:prstGeom prst="rect">
            <a:avLst/>
          </a:prstGeom>
          <a:noFill/>
          <a:ln>
            <a:noFill/>
          </a:ln>
        </p:spPr>
      </p:pic>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10" name="Google Shape;93;p1"/>
          <p:cNvPicPr preferRelativeResize="0"/>
          <p:nvPr/>
        </p:nvPicPr>
        <p:blipFill rotWithShape="1">
          <a:blip r:embed="rId4">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2680" y="526652"/>
            <a:ext cx="4221177"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2059406" y="614506"/>
            <a:ext cx="3373039" cy="523220"/>
          </a:xfrm>
          <a:prstGeom prst="rect">
            <a:avLst/>
          </a:prstGeom>
          <a:noFill/>
        </p:spPr>
        <p:txBody>
          <a:bodyPr wrap="none" rtlCol="0">
            <a:spAutoFit/>
          </a:bodyPr>
          <a:lstStyle/>
          <a:p>
            <a:r>
              <a:rPr lang="uk-UA" sz="2800" dirty="0">
                <a:solidFill>
                  <a:schemeClr val="bg1"/>
                </a:solidFill>
                <a:latin typeface="Montserrat SemiBold" pitchFamily="2" charset="-52"/>
              </a:rPr>
              <a:t>ПРОФІЛАКТИКА</a:t>
            </a:r>
          </a:p>
        </p:txBody>
      </p:sp>
      <p:sp>
        <p:nvSpPr>
          <p:cNvPr id="43" name="Скругленный прямоугольник 42"/>
          <p:cNvSpPr/>
          <p:nvPr/>
        </p:nvSpPr>
        <p:spPr>
          <a:xfrm>
            <a:off x="6096002" y="526651"/>
            <a:ext cx="2291570" cy="725840"/>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4" name="Google Shape;100;p2"/>
          <p:cNvSpPr txBox="1"/>
          <p:nvPr/>
        </p:nvSpPr>
        <p:spPr>
          <a:xfrm>
            <a:off x="6312166" y="658759"/>
            <a:ext cx="197186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dirty="0">
                <a:solidFill>
                  <a:srgbClr val="FFC000"/>
                </a:solidFill>
                <a:latin typeface="Montserrat Medium" panose="00000600000000000000" pitchFamily="2" charset="-52"/>
                <a:ea typeface="Proxima Nova"/>
                <a:cs typeface="Proxima Nova"/>
                <a:sym typeface="Proxima Nova"/>
              </a:rPr>
              <a:t>ФОТОЗВІТ</a:t>
            </a:r>
          </a:p>
        </p:txBody>
      </p:sp>
      <p:pic>
        <p:nvPicPr>
          <p:cNvPr id="2" name="Рисунок 1">
            <a:extLst>
              <a:ext uri="{FF2B5EF4-FFF2-40B4-BE49-F238E27FC236}">
                <a16:creationId xmlns:a16="http://schemas.microsoft.com/office/drawing/2014/main" id="{40F49393-373C-0721-2C67-04F8A291C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704" y="2223290"/>
            <a:ext cx="2917190" cy="3889586"/>
          </a:xfrm>
          <a:prstGeom prst="rect">
            <a:avLst/>
          </a:prstGeom>
        </p:spPr>
      </p:pic>
      <p:pic>
        <p:nvPicPr>
          <p:cNvPr id="3" name="Рисунок 2">
            <a:extLst>
              <a:ext uri="{FF2B5EF4-FFF2-40B4-BE49-F238E27FC236}">
                <a16:creationId xmlns:a16="http://schemas.microsoft.com/office/drawing/2014/main" id="{809522CC-3C39-DB63-BACC-572332B910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4909" y="2236864"/>
            <a:ext cx="2896827" cy="3862437"/>
          </a:xfrm>
          <a:prstGeom prst="rect">
            <a:avLst/>
          </a:prstGeom>
        </p:spPr>
      </p:pic>
    </p:spTree>
    <p:extLst>
      <p:ext uri="{BB962C8B-B14F-4D97-AF65-F5344CB8AC3E}">
        <p14:creationId xmlns:p14="http://schemas.microsoft.com/office/powerpoint/2010/main" val="2244934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9" name="Google Shape;93;p1"/>
          <p:cNvPicPr preferRelativeResize="0"/>
          <p:nvPr/>
        </p:nvPicPr>
        <p:blipFill rotWithShape="1">
          <a:blip r:embed="rId3">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Google Shape;93;p1"/>
          <p:cNvPicPr preferRelativeResize="0"/>
          <p:nvPr/>
        </p:nvPicPr>
        <p:blipFill rotWithShape="1">
          <a:blip r:embed="rId3">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2680" y="526652"/>
            <a:ext cx="4221177"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2059406" y="614506"/>
            <a:ext cx="3373039" cy="523220"/>
          </a:xfrm>
          <a:prstGeom prst="rect">
            <a:avLst/>
          </a:prstGeom>
          <a:noFill/>
        </p:spPr>
        <p:txBody>
          <a:bodyPr wrap="none" rtlCol="0">
            <a:spAutoFit/>
          </a:bodyPr>
          <a:lstStyle/>
          <a:p>
            <a:r>
              <a:rPr lang="uk-UA" sz="2800" dirty="0">
                <a:solidFill>
                  <a:schemeClr val="bg1"/>
                </a:solidFill>
                <a:latin typeface="Montserrat SemiBold" pitchFamily="2" charset="-52"/>
              </a:rPr>
              <a:t>ПРОФІЛАКТИКА</a:t>
            </a:r>
          </a:p>
        </p:txBody>
      </p:sp>
      <p:sp>
        <p:nvSpPr>
          <p:cNvPr id="43" name="Скругленный прямоугольник 42"/>
          <p:cNvSpPr/>
          <p:nvPr/>
        </p:nvSpPr>
        <p:spPr>
          <a:xfrm>
            <a:off x="6096001" y="526651"/>
            <a:ext cx="3980909" cy="725840"/>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4" name="Google Shape;100;p2"/>
          <p:cNvSpPr txBox="1"/>
          <p:nvPr/>
        </p:nvSpPr>
        <p:spPr>
          <a:xfrm>
            <a:off x="6332933" y="658759"/>
            <a:ext cx="44444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dirty="0">
                <a:solidFill>
                  <a:srgbClr val="FFC000"/>
                </a:solidFill>
                <a:latin typeface="Montserrat Medium" panose="00000600000000000000" pitchFamily="2" charset="-52"/>
                <a:ea typeface="Proxima Nova"/>
                <a:cs typeface="Proxima Nova"/>
                <a:sym typeface="Proxima Nova"/>
              </a:rPr>
              <a:t>ЗАХИСТ ПРАВ ДІТЕЙ</a:t>
            </a:r>
            <a:endParaRPr sz="2400" b="1" dirty="0">
              <a:solidFill>
                <a:srgbClr val="FFC000"/>
              </a:solidFill>
              <a:latin typeface="Montserrat Medium" panose="00000600000000000000" pitchFamily="2" charset="-52"/>
              <a:ea typeface="Proxima Nova"/>
              <a:cs typeface="Proxima Nova"/>
              <a:sym typeface="Proxima Nova"/>
            </a:endParaRPr>
          </a:p>
        </p:txBody>
      </p:sp>
      <p:grpSp>
        <p:nvGrpSpPr>
          <p:cNvPr id="3" name="Группа 2"/>
          <p:cNvGrpSpPr/>
          <p:nvPr/>
        </p:nvGrpSpPr>
        <p:grpSpPr>
          <a:xfrm>
            <a:off x="1363843" y="1827147"/>
            <a:ext cx="9635713" cy="1601852"/>
            <a:chOff x="1211443" y="1807534"/>
            <a:chExt cx="9635713" cy="1916466"/>
          </a:xfrm>
        </p:grpSpPr>
        <p:pic>
          <p:nvPicPr>
            <p:cNvPr id="24" name="Рисунок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0361" y="1847917"/>
              <a:ext cx="658389" cy="658389"/>
            </a:xfrm>
            <a:prstGeom prst="rect">
              <a:avLst/>
            </a:prstGeom>
          </p:spPr>
        </p:pic>
        <p:sp>
          <p:nvSpPr>
            <p:cNvPr id="25" name="Google Shape;188;p7"/>
            <p:cNvSpPr txBox="1"/>
            <p:nvPr/>
          </p:nvSpPr>
          <p:spPr>
            <a:xfrm>
              <a:off x="1292294" y="2530534"/>
              <a:ext cx="192848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Дошкільні НЗ</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26" name="Google Shape;189;p7"/>
            <p:cNvSpPr/>
            <p:nvPr/>
          </p:nvSpPr>
          <p:spPr>
            <a:xfrm>
              <a:off x="4810332" y="2537780"/>
              <a:ext cx="258434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Загальноосвітні НЗ</a:t>
              </a:r>
              <a:endParaRPr sz="1800" dirty="0">
                <a:solidFill>
                  <a:srgbClr val="182947"/>
                </a:solidFill>
                <a:latin typeface="Montserrat SemiBold" panose="00000700000000000000" pitchFamily="2" charset="-52"/>
                <a:ea typeface="Proxima Nova"/>
                <a:cs typeface="Proxima Nova"/>
                <a:sym typeface="Proxima Nova"/>
              </a:endParaRPr>
            </a:p>
          </p:txBody>
        </p:sp>
        <p:pic>
          <p:nvPicPr>
            <p:cNvPr id="27" name="Рисунок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104" y="1807534"/>
              <a:ext cx="658389" cy="658389"/>
            </a:xfrm>
            <a:prstGeom prst="rect">
              <a:avLst/>
            </a:prstGeom>
          </p:spPr>
        </p:pic>
        <p:pic>
          <p:nvPicPr>
            <p:cNvPr id="28" name="Рисунок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6987" y="1832537"/>
              <a:ext cx="658389" cy="658389"/>
            </a:xfrm>
            <a:prstGeom prst="rect">
              <a:avLst/>
            </a:prstGeom>
          </p:spPr>
        </p:pic>
        <p:sp>
          <p:nvSpPr>
            <p:cNvPr id="30" name="Google Shape;189;p7"/>
            <p:cNvSpPr/>
            <p:nvPr/>
          </p:nvSpPr>
          <p:spPr>
            <a:xfrm>
              <a:off x="9458965" y="2497736"/>
              <a:ext cx="8601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Інше</a:t>
              </a:r>
              <a:endParaRPr sz="1800" dirty="0">
                <a:solidFill>
                  <a:srgbClr val="182947"/>
                </a:solidFill>
                <a:latin typeface="Montserrat SemiBold" panose="00000700000000000000" pitchFamily="2" charset="-52"/>
                <a:ea typeface="Proxima Nova"/>
                <a:cs typeface="Proxima Nova"/>
                <a:sym typeface="Proxima Nova"/>
              </a:endParaRPr>
            </a:p>
          </p:txBody>
        </p:sp>
        <p:grpSp>
          <p:nvGrpSpPr>
            <p:cNvPr id="31" name="Группа 30"/>
            <p:cNvGrpSpPr/>
            <p:nvPr/>
          </p:nvGrpSpPr>
          <p:grpSpPr>
            <a:xfrm>
              <a:off x="1211443" y="2938935"/>
              <a:ext cx="1916224" cy="773274"/>
              <a:chOff x="7432589" y="1918939"/>
              <a:chExt cx="1916224" cy="773274"/>
            </a:xfrm>
          </p:grpSpPr>
          <p:sp>
            <p:nvSpPr>
              <p:cNvPr id="32" name="Скругленный прямоугольник 31"/>
              <p:cNvSpPr/>
              <p:nvPr/>
            </p:nvSpPr>
            <p:spPr>
              <a:xfrm>
                <a:off x="7432589" y="1958538"/>
                <a:ext cx="1916224" cy="725839"/>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3" name="TextBox 32"/>
              <p:cNvSpPr txBox="1"/>
              <p:nvPr/>
            </p:nvSpPr>
            <p:spPr>
              <a:xfrm>
                <a:off x="8031887" y="1918939"/>
                <a:ext cx="628698" cy="773274"/>
              </a:xfrm>
              <a:prstGeom prst="rect">
                <a:avLst/>
              </a:prstGeom>
              <a:noFill/>
              <a:ln>
                <a:noFill/>
              </a:ln>
            </p:spPr>
            <p:txBody>
              <a:bodyPr wrap="none" rtlCol="0">
                <a:spAutoFit/>
              </a:bodyPr>
              <a:lstStyle/>
              <a:p>
                <a:r>
                  <a:rPr lang="uk-UA" sz="3600" dirty="0">
                    <a:solidFill>
                      <a:schemeClr val="bg1"/>
                    </a:solidFill>
                    <a:latin typeface="Montserrat ExtraBold" pitchFamily="2" charset="-52"/>
                  </a:rPr>
                  <a:t> 8</a:t>
                </a:r>
              </a:p>
            </p:txBody>
          </p:sp>
        </p:grpSp>
        <p:grpSp>
          <p:nvGrpSpPr>
            <p:cNvPr id="34" name="Группа 33"/>
            <p:cNvGrpSpPr/>
            <p:nvPr/>
          </p:nvGrpSpPr>
          <p:grpSpPr>
            <a:xfrm>
              <a:off x="5071187" y="2950726"/>
              <a:ext cx="1916224" cy="773274"/>
              <a:chOff x="7432589" y="1929470"/>
              <a:chExt cx="1916224" cy="773274"/>
            </a:xfrm>
          </p:grpSpPr>
          <p:sp>
            <p:nvSpPr>
              <p:cNvPr id="35" name="Скругленный прямоугольник 34"/>
              <p:cNvSpPr/>
              <p:nvPr/>
            </p:nvSpPr>
            <p:spPr>
              <a:xfrm>
                <a:off x="7432589" y="1958538"/>
                <a:ext cx="1916224" cy="725839"/>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6" name="TextBox 35"/>
              <p:cNvSpPr txBox="1"/>
              <p:nvPr/>
            </p:nvSpPr>
            <p:spPr>
              <a:xfrm>
                <a:off x="8018644" y="1929470"/>
                <a:ext cx="822661" cy="773274"/>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10</a:t>
                </a:r>
                <a:endParaRPr lang="uk-UA" sz="3600" dirty="0">
                  <a:solidFill>
                    <a:schemeClr val="bg1"/>
                  </a:solidFill>
                  <a:latin typeface="Montserrat ExtraBold" pitchFamily="2" charset="-52"/>
                </a:endParaRPr>
              </a:p>
            </p:txBody>
          </p:sp>
        </p:grpSp>
        <p:grpSp>
          <p:nvGrpSpPr>
            <p:cNvPr id="37" name="Группа 36"/>
            <p:cNvGrpSpPr/>
            <p:nvPr/>
          </p:nvGrpSpPr>
          <p:grpSpPr>
            <a:xfrm>
              <a:off x="8930932" y="2950725"/>
              <a:ext cx="1916224" cy="773274"/>
              <a:chOff x="7432589" y="1930729"/>
              <a:chExt cx="1916224" cy="773274"/>
            </a:xfrm>
          </p:grpSpPr>
          <p:sp>
            <p:nvSpPr>
              <p:cNvPr id="38" name="Скругленный прямоугольник 37"/>
              <p:cNvSpPr/>
              <p:nvPr/>
            </p:nvSpPr>
            <p:spPr>
              <a:xfrm>
                <a:off x="7432589" y="1958538"/>
                <a:ext cx="1916224" cy="725839"/>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0" name="TextBox 39"/>
              <p:cNvSpPr txBox="1"/>
              <p:nvPr/>
            </p:nvSpPr>
            <p:spPr>
              <a:xfrm>
                <a:off x="8046694" y="1930729"/>
                <a:ext cx="599844" cy="773274"/>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5</a:t>
                </a:r>
                <a:endParaRPr lang="uk-UA" sz="3600" dirty="0">
                  <a:solidFill>
                    <a:schemeClr val="bg1"/>
                  </a:solidFill>
                  <a:latin typeface="Montserrat ExtraBold" pitchFamily="2" charset="-52"/>
                </a:endParaRPr>
              </a:p>
            </p:txBody>
          </p:sp>
        </p:grpSp>
      </p:grpSp>
      <p:sp>
        <p:nvSpPr>
          <p:cNvPr id="42" name="TextBox 41"/>
          <p:cNvSpPr txBox="1"/>
          <p:nvPr/>
        </p:nvSpPr>
        <p:spPr>
          <a:xfrm>
            <a:off x="894125" y="4587715"/>
            <a:ext cx="5229755" cy="1200329"/>
          </a:xfrm>
          <a:prstGeom prst="rect">
            <a:avLst/>
          </a:prstGeom>
          <a:noFill/>
        </p:spPr>
        <p:txBody>
          <a:bodyPr wrap="square" rtlCol="0">
            <a:spAutoFit/>
          </a:bodyPr>
          <a:lstStyle/>
          <a:p>
            <a:pPr marL="342900" indent="-34290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Безпека дорожнього руху</a:t>
            </a:r>
          </a:p>
          <a:p>
            <a:pPr marL="342900" indent="-34290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Правила поводження на водоймищах</a:t>
            </a:r>
          </a:p>
          <a:p>
            <a:pPr marL="342900" indent="-342900">
              <a:buFont typeface="Wingdings" panose="05000000000000000000" pitchFamily="2" charset="2"/>
              <a:buChar char="§"/>
            </a:pPr>
            <a:r>
              <a:rPr lang="uk-UA" sz="1800" b="1" dirty="0" err="1">
                <a:solidFill>
                  <a:schemeClr val="accent1">
                    <a:lumMod val="50000"/>
                  </a:schemeClr>
                </a:solidFill>
                <a:latin typeface="Montserrat Light" panose="00000400000000000000" pitchFamily="2" charset="-52"/>
              </a:rPr>
              <a:t>Інтернетбезпека</a:t>
            </a:r>
            <a:endParaRPr lang="uk-UA" sz="1800" b="1" dirty="0">
              <a:solidFill>
                <a:schemeClr val="accent1">
                  <a:lumMod val="50000"/>
                </a:schemeClr>
              </a:solidFill>
              <a:latin typeface="Montserrat Light" panose="00000400000000000000" pitchFamily="2" charset="-52"/>
            </a:endParaRPr>
          </a:p>
          <a:p>
            <a:pPr marL="342900" indent="-342900">
              <a:buFont typeface="Wingdings" panose="05000000000000000000" pitchFamily="2" charset="2"/>
              <a:buChar char="§"/>
            </a:pPr>
            <a:r>
              <a:rPr lang="uk-UA" sz="1800" b="1" dirty="0" err="1">
                <a:solidFill>
                  <a:schemeClr val="accent1">
                    <a:lumMod val="50000"/>
                  </a:schemeClr>
                </a:solidFill>
                <a:latin typeface="Montserrat Light" panose="00000400000000000000" pitchFamily="2" charset="-52"/>
              </a:rPr>
              <a:t>Булінг</a:t>
            </a:r>
            <a:endParaRPr lang="uk-UA" sz="1800" b="1" dirty="0">
              <a:solidFill>
                <a:schemeClr val="accent1">
                  <a:lumMod val="50000"/>
                </a:schemeClr>
              </a:solidFill>
              <a:latin typeface="Montserrat Light" panose="00000400000000000000" pitchFamily="2" charset="-52"/>
            </a:endParaRPr>
          </a:p>
        </p:txBody>
      </p:sp>
      <p:sp>
        <p:nvSpPr>
          <p:cNvPr id="7" name="Прямоугольник 6"/>
          <p:cNvSpPr/>
          <p:nvPr/>
        </p:nvSpPr>
        <p:spPr>
          <a:xfrm>
            <a:off x="6616189" y="4535373"/>
            <a:ext cx="5290457" cy="1477328"/>
          </a:xfrm>
          <a:prstGeom prst="rect">
            <a:avLst/>
          </a:prstGeom>
        </p:spPr>
        <p:txBody>
          <a:bodyPr wrap="square">
            <a:spAutoFit/>
          </a:bodyPr>
          <a:lstStyle/>
          <a:p>
            <a:pPr marL="342900" indent="-34290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Попередження домашнього насильства</a:t>
            </a:r>
          </a:p>
          <a:p>
            <a:pPr marL="342900" indent="-34290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Профілактика правопорушень у дитячому середовищі</a:t>
            </a:r>
          </a:p>
          <a:p>
            <a:pPr marL="342900" indent="-34290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Правила поводження із мінно-вибуховими об’єктами</a:t>
            </a:r>
          </a:p>
        </p:txBody>
      </p:sp>
      <p:sp>
        <p:nvSpPr>
          <p:cNvPr id="39" name="TextBox 38"/>
          <p:cNvSpPr txBox="1"/>
          <p:nvPr/>
        </p:nvSpPr>
        <p:spPr>
          <a:xfrm>
            <a:off x="4303088" y="3703949"/>
            <a:ext cx="3903633" cy="461665"/>
          </a:xfrm>
          <a:prstGeom prst="rect">
            <a:avLst/>
          </a:prstGeom>
          <a:noFill/>
        </p:spPr>
        <p:txBody>
          <a:bodyPr wrap="none" rtlCol="0">
            <a:spAutoFit/>
          </a:bodyPr>
          <a:lstStyle/>
          <a:p>
            <a:r>
              <a:rPr lang="uk-UA" sz="2400" b="1" u="sng" dirty="0">
                <a:solidFill>
                  <a:srgbClr val="182947"/>
                </a:solidFill>
                <a:latin typeface="Montserrat Medium" pitchFamily="2" charset="-52"/>
              </a:rPr>
              <a:t>Говорили на такі теми:</a:t>
            </a:r>
          </a:p>
        </p:txBody>
      </p:sp>
    </p:spTree>
    <p:extLst>
      <p:ext uri="{BB962C8B-B14F-4D97-AF65-F5344CB8AC3E}">
        <p14:creationId xmlns:p14="http://schemas.microsoft.com/office/powerpoint/2010/main" val="1630270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9" name="Google Shape;93;p1"/>
          <p:cNvPicPr preferRelativeResize="0"/>
          <p:nvPr/>
        </p:nvPicPr>
        <p:blipFill rotWithShape="1">
          <a:blip r:embed="rId3">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54" y="-17424"/>
            <a:ext cx="12192000" cy="6858000"/>
          </a:xfrm>
          <a:prstGeom prst="rect">
            <a:avLst/>
          </a:prstGeom>
        </p:spPr>
      </p:pic>
      <p:pic>
        <p:nvPicPr>
          <p:cNvPr id="10" name="Google Shape;93;p1"/>
          <p:cNvPicPr preferRelativeResize="0"/>
          <p:nvPr/>
        </p:nvPicPr>
        <p:blipFill rotWithShape="1">
          <a:blip r:embed="rId3">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2680" y="526652"/>
            <a:ext cx="4221177"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2059406" y="614506"/>
            <a:ext cx="3373039" cy="523220"/>
          </a:xfrm>
          <a:prstGeom prst="rect">
            <a:avLst/>
          </a:prstGeom>
          <a:noFill/>
        </p:spPr>
        <p:txBody>
          <a:bodyPr wrap="none" rtlCol="0">
            <a:spAutoFit/>
          </a:bodyPr>
          <a:lstStyle/>
          <a:p>
            <a:r>
              <a:rPr lang="uk-UA" sz="2800" dirty="0">
                <a:solidFill>
                  <a:schemeClr val="bg1"/>
                </a:solidFill>
                <a:latin typeface="Montserrat SemiBold" pitchFamily="2" charset="-52"/>
              </a:rPr>
              <a:t>ПРОФІЛАКТИКА</a:t>
            </a:r>
          </a:p>
        </p:txBody>
      </p:sp>
      <p:sp>
        <p:nvSpPr>
          <p:cNvPr id="43" name="Скругленный прямоугольник 42"/>
          <p:cNvSpPr/>
          <p:nvPr/>
        </p:nvSpPr>
        <p:spPr>
          <a:xfrm>
            <a:off x="6096001" y="526651"/>
            <a:ext cx="5712620" cy="725840"/>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4" name="Google Shape;100;p2"/>
          <p:cNvSpPr txBox="1"/>
          <p:nvPr/>
        </p:nvSpPr>
        <p:spPr>
          <a:xfrm>
            <a:off x="6234909" y="658759"/>
            <a:ext cx="557371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dirty="0">
                <a:solidFill>
                  <a:srgbClr val="FFC000"/>
                </a:solidFill>
                <a:latin typeface="Montserrat Medium" panose="00000600000000000000" pitchFamily="2" charset="-52"/>
                <a:ea typeface="Proxima Nova"/>
                <a:cs typeface="Proxima Nova"/>
                <a:sym typeface="Proxima Nova"/>
              </a:rPr>
              <a:t>ВЗАЄМОДІЯ З ГРОМАДСЬКІСТЮ</a:t>
            </a:r>
            <a:endParaRPr sz="2400" b="1" dirty="0">
              <a:solidFill>
                <a:srgbClr val="FFC000"/>
              </a:solidFill>
              <a:latin typeface="Montserrat Medium" panose="00000600000000000000" pitchFamily="2" charset="-52"/>
              <a:ea typeface="Proxima Nova"/>
              <a:cs typeface="Proxima Nova"/>
              <a:sym typeface="Proxima Nova"/>
            </a:endParaRPr>
          </a:p>
        </p:txBody>
      </p:sp>
      <p:sp>
        <p:nvSpPr>
          <p:cNvPr id="53" name="TextBox 52"/>
          <p:cNvSpPr txBox="1"/>
          <p:nvPr/>
        </p:nvSpPr>
        <p:spPr>
          <a:xfrm>
            <a:off x="7000494" y="1991113"/>
            <a:ext cx="3903633" cy="461665"/>
          </a:xfrm>
          <a:prstGeom prst="rect">
            <a:avLst/>
          </a:prstGeom>
          <a:noFill/>
        </p:spPr>
        <p:txBody>
          <a:bodyPr wrap="none" rtlCol="0">
            <a:spAutoFit/>
          </a:bodyPr>
          <a:lstStyle/>
          <a:p>
            <a:r>
              <a:rPr lang="uk-UA" sz="2400" b="1" u="sng" dirty="0">
                <a:solidFill>
                  <a:srgbClr val="182947"/>
                </a:solidFill>
                <a:latin typeface="Montserrat Medium" pitchFamily="2" charset="-52"/>
              </a:rPr>
              <a:t>Говорили на такі теми:</a:t>
            </a:r>
          </a:p>
        </p:txBody>
      </p:sp>
      <p:sp>
        <p:nvSpPr>
          <p:cNvPr id="54" name="TextBox 53"/>
          <p:cNvSpPr txBox="1"/>
          <p:nvPr/>
        </p:nvSpPr>
        <p:spPr>
          <a:xfrm>
            <a:off x="6421445" y="2887766"/>
            <a:ext cx="5207531" cy="2031325"/>
          </a:xfrm>
          <a:prstGeom prst="rect">
            <a:avLst/>
          </a:prstGeom>
          <a:noFill/>
        </p:spPr>
        <p:txBody>
          <a:bodyPr wrap="square" rtlCol="0">
            <a:spAutoFit/>
          </a:bodyPr>
          <a:lstStyle/>
          <a:p>
            <a:pPr marL="285750" indent="-28575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Як не стати жертвою шахрайських дій</a:t>
            </a:r>
          </a:p>
          <a:p>
            <a:pPr marL="285750" indent="-28575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Недопущення керування транспортом у нетверезому стані</a:t>
            </a:r>
          </a:p>
          <a:p>
            <a:pPr marL="285750" indent="-28575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Профорієнтаційні бесіди </a:t>
            </a:r>
          </a:p>
          <a:p>
            <a:pPr marL="285750" indent="-285750">
              <a:buFont typeface="Wingdings" panose="05000000000000000000" pitchFamily="2" charset="2"/>
              <a:buChar char="§"/>
            </a:pPr>
            <a:r>
              <a:rPr lang="uk-UA" sz="1800" b="1" dirty="0">
                <a:solidFill>
                  <a:schemeClr val="accent1">
                    <a:lumMod val="50000"/>
                  </a:schemeClr>
                </a:solidFill>
                <a:latin typeface="Montserrat Light" panose="00000400000000000000" pitchFamily="2" charset="-52"/>
              </a:rPr>
              <a:t>Недопущення порушень громадського порядку</a:t>
            </a:r>
          </a:p>
          <a:p>
            <a:pPr marL="342900" indent="-342900">
              <a:buFont typeface="Wingdings" panose="05000000000000000000" pitchFamily="2" charset="2"/>
              <a:buChar char="§"/>
            </a:pPr>
            <a:endParaRPr lang="uk-UA" sz="1800" b="1" dirty="0">
              <a:solidFill>
                <a:srgbClr val="FF0000"/>
              </a:solidFill>
              <a:latin typeface="Montserrat Light" panose="00000400000000000000" pitchFamily="2" charset="-52"/>
            </a:endParaRPr>
          </a:p>
        </p:txBody>
      </p:sp>
      <p:grpSp>
        <p:nvGrpSpPr>
          <p:cNvPr id="13" name="Группа 12"/>
          <p:cNvGrpSpPr/>
          <p:nvPr/>
        </p:nvGrpSpPr>
        <p:grpSpPr>
          <a:xfrm>
            <a:off x="1601520" y="1622337"/>
            <a:ext cx="4364826" cy="4780840"/>
            <a:chOff x="589945" y="1669443"/>
            <a:chExt cx="4364826" cy="4780840"/>
          </a:xfrm>
        </p:grpSpPr>
        <p:pic>
          <p:nvPicPr>
            <p:cNvPr id="39" name="Рисунок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28" y="1892750"/>
              <a:ext cx="658389" cy="658389"/>
            </a:xfrm>
            <a:prstGeom prst="rect">
              <a:avLst/>
            </a:prstGeom>
          </p:spPr>
        </p:pic>
        <p:sp>
          <p:nvSpPr>
            <p:cNvPr id="45" name="Google Shape;188;p7"/>
            <p:cNvSpPr txBox="1"/>
            <p:nvPr/>
          </p:nvSpPr>
          <p:spPr>
            <a:xfrm>
              <a:off x="1248334" y="1669443"/>
              <a:ext cx="37064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На засіданнях виконкому</a:t>
              </a:r>
              <a:endParaRPr sz="1800" dirty="0">
                <a:solidFill>
                  <a:srgbClr val="182947"/>
                </a:solidFill>
                <a:latin typeface="Montserrat SemiBold" panose="00000700000000000000" pitchFamily="2" charset="-52"/>
                <a:ea typeface="Proxima Nova"/>
                <a:cs typeface="Proxima Nova"/>
                <a:sym typeface="Proxima Nova"/>
              </a:endParaRPr>
            </a:p>
          </p:txBody>
        </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945" y="3039786"/>
              <a:ext cx="658389" cy="658389"/>
            </a:xfrm>
            <a:prstGeom prst="rect">
              <a:avLst/>
            </a:prstGeom>
          </p:spPr>
        </p:pic>
        <p:sp>
          <p:nvSpPr>
            <p:cNvPr id="47" name="Google Shape;188;p7"/>
            <p:cNvSpPr txBox="1"/>
            <p:nvPr/>
          </p:nvSpPr>
          <p:spPr>
            <a:xfrm>
              <a:off x="1248334" y="2907466"/>
              <a:ext cx="351431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У </a:t>
              </a:r>
              <a:r>
                <a:rPr lang="uk-UA" sz="1800" dirty="0" err="1">
                  <a:solidFill>
                    <a:srgbClr val="182947"/>
                  </a:solidFill>
                  <a:latin typeface="Montserrat SemiBold" panose="00000700000000000000" pitchFamily="2" charset="-52"/>
                  <a:ea typeface="Proxima Nova"/>
                  <a:cs typeface="Proxima Nova"/>
                  <a:sym typeface="Proxima Nova"/>
                </a:rPr>
                <a:t>старостинських</a:t>
              </a:r>
              <a:r>
                <a:rPr lang="uk-UA" sz="1800" dirty="0">
                  <a:solidFill>
                    <a:srgbClr val="182947"/>
                  </a:solidFill>
                  <a:latin typeface="Montserrat SemiBold" panose="00000700000000000000" pitchFamily="2" charset="-52"/>
                  <a:ea typeface="Proxima Nova"/>
                  <a:cs typeface="Proxima Nova"/>
                  <a:sym typeface="Proxima Nova"/>
                </a:rPr>
                <a:t> округах</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55" name="Скругленный прямоугольник 54"/>
            <p:cNvSpPr/>
            <p:nvPr/>
          </p:nvSpPr>
          <p:spPr>
            <a:xfrm>
              <a:off x="1298422" y="2094660"/>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6" name="TextBox 55"/>
            <p:cNvSpPr txBox="1"/>
            <p:nvPr/>
          </p:nvSpPr>
          <p:spPr>
            <a:xfrm>
              <a:off x="1888946" y="2065740"/>
              <a:ext cx="906017"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28</a:t>
              </a:r>
              <a:endParaRPr lang="uk-UA" sz="3600" dirty="0">
                <a:solidFill>
                  <a:schemeClr val="bg1"/>
                </a:solidFill>
                <a:latin typeface="Montserrat ExtraBold" pitchFamily="2" charset="-52"/>
              </a:endParaRPr>
            </a:p>
          </p:txBody>
        </p:sp>
        <p:grpSp>
          <p:nvGrpSpPr>
            <p:cNvPr id="8" name="Группа 7"/>
            <p:cNvGrpSpPr/>
            <p:nvPr/>
          </p:nvGrpSpPr>
          <p:grpSpPr>
            <a:xfrm>
              <a:off x="1290984" y="3325409"/>
              <a:ext cx="1916224" cy="646331"/>
              <a:chOff x="1335492" y="3707539"/>
              <a:chExt cx="1916224" cy="646331"/>
            </a:xfrm>
          </p:grpSpPr>
          <p:sp>
            <p:nvSpPr>
              <p:cNvPr id="57" name="Скругленный прямоугольник 56"/>
              <p:cNvSpPr/>
              <p:nvPr/>
            </p:nvSpPr>
            <p:spPr>
              <a:xfrm>
                <a:off x="1335492" y="3725979"/>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8" name="TextBox 57"/>
              <p:cNvSpPr txBox="1"/>
              <p:nvPr/>
            </p:nvSpPr>
            <p:spPr>
              <a:xfrm>
                <a:off x="1899831" y="3707539"/>
                <a:ext cx="649537" cy="646331"/>
              </a:xfrm>
              <a:prstGeom prst="rect">
                <a:avLst/>
              </a:prstGeom>
              <a:noFill/>
              <a:ln>
                <a:noFill/>
              </a:ln>
            </p:spPr>
            <p:txBody>
              <a:bodyPr wrap="none" rtlCol="0">
                <a:spAutoFit/>
              </a:bodyPr>
              <a:lstStyle/>
              <a:p>
                <a:r>
                  <a:rPr lang="en-US" sz="3600" dirty="0" smtClean="0">
                    <a:solidFill>
                      <a:schemeClr val="bg1"/>
                    </a:solidFill>
                    <a:latin typeface="Montserrat ExtraBold" pitchFamily="2" charset="-52"/>
                  </a:rPr>
                  <a:t>1</a:t>
                </a:r>
                <a:r>
                  <a:rPr lang="ru-RU" sz="3600" dirty="0" smtClean="0">
                    <a:solidFill>
                      <a:schemeClr val="bg1"/>
                    </a:solidFill>
                    <a:latin typeface="Montserrat ExtraBold" pitchFamily="2" charset="-52"/>
                  </a:rPr>
                  <a:t>2</a:t>
                </a:r>
                <a:endParaRPr lang="uk-UA" sz="3600" dirty="0">
                  <a:solidFill>
                    <a:schemeClr val="bg1"/>
                  </a:solidFill>
                  <a:latin typeface="Montserrat ExtraBold" pitchFamily="2" charset="-52"/>
                </a:endParaRPr>
              </a:p>
            </p:txBody>
          </p:sp>
        </p:grpSp>
        <p:sp>
          <p:nvSpPr>
            <p:cNvPr id="61" name="TextBox 60"/>
            <p:cNvSpPr txBox="1"/>
            <p:nvPr/>
          </p:nvSpPr>
          <p:spPr>
            <a:xfrm>
              <a:off x="1885869" y="4532430"/>
              <a:ext cx="635110"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0</a:t>
              </a:r>
            </a:p>
          </p:txBody>
        </p:sp>
        <p:sp>
          <p:nvSpPr>
            <p:cNvPr id="64" name="TextBox 63"/>
            <p:cNvSpPr txBox="1"/>
            <p:nvPr/>
          </p:nvSpPr>
          <p:spPr>
            <a:xfrm>
              <a:off x="1865363" y="5803952"/>
              <a:ext cx="184731" cy="646331"/>
            </a:xfrm>
            <a:prstGeom prst="rect">
              <a:avLst/>
            </a:prstGeom>
            <a:noFill/>
            <a:ln>
              <a:noFill/>
            </a:ln>
          </p:spPr>
          <p:txBody>
            <a:bodyPr wrap="none" rtlCol="0">
              <a:spAutoFit/>
            </a:bodyPr>
            <a:lstStyle/>
            <a:p>
              <a:endParaRPr lang="uk-UA" sz="3600" dirty="0">
                <a:solidFill>
                  <a:schemeClr val="bg1"/>
                </a:solidFill>
                <a:latin typeface="Montserrat ExtraBold" pitchFamily="2" charset="-52"/>
              </a:endParaRPr>
            </a:p>
          </p:txBody>
        </p:sp>
      </p:grpSp>
    </p:spTree>
    <p:extLst>
      <p:ext uri="{BB962C8B-B14F-4D97-AF65-F5344CB8AC3E}">
        <p14:creationId xmlns:p14="http://schemas.microsoft.com/office/powerpoint/2010/main" val="277762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9" name="Google Shape;93;p1"/>
          <p:cNvPicPr preferRelativeResize="0"/>
          <p:nvPr/>
        </p:nvPicPr>
        <p:blipFill rotWithShape="1">
          <a:blip r:embed="rId3">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Google Shape;93;p1"/>
          <p:cNvPicPr preferRelativeResize="0"/>
          <p:nvPr/>
        </p:nvPicPr>
        <p:blipFill rotWithShape="1">
          <a:blip r:embed="rId3">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2680" y="526652"/>
            <a:ext cx="4221177"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2059406" y="614506"/>
            <a:ext cx="3373039" cy="523220"/>
          </a:xfrm>
          <a:prstGeom prst="rect">
            <a:avLst/>
          </a:prstGeom>
          <a:noFill/>
        </p:spPr>
        <p:txBody>
          <a:bodyPr wrap="none" rtlCol="0">
            <a:spAutoFit/>
          </a:bodyPr>
          <a:lstStyle/>
          <a:p>
            <a:r>
              <a:rPr lang="uk-UA" sz="2800" dirty="0">
                <a:solidFill>
                  <a:schemeClr val="bg1"/>
                </a:solidFill>
                <a:latin typeface="Montserrat SemiBold" pitchFamily="2" charset="-52"/>
              </a:rPr>
              <a:t>ПРОФІЛАКТИКА</a:t>
            </a:r>
          </a:p>
        </p:txBody>
      </p:sp>
      <p:sp>
        <p:nvSpPr>
          <p:cNvPr id="43" name="Скругленный прямоугольник 42"/>
          <p:cNvSpPr/>
          <p:nvPr/>
        </p:nvSpPr>
        <p:spPr>
          <a:xfrm>
            <a:off x="6096000" y="526651"/>
            <a:ext cx="4452257" cy="725840"/>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4" name="Google Shape;100;p2"/>
          <p:cNvSpPr txBox="1"/>
          <p:nvPr/>
        </p:nvSpPr>
        <p:spPr>
          <a:xfrm>
            <a:off x="6234909" y="658759"/>
            <a:ext cx="431334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dirty="0">
                <a:solidFill>
                  <a:srgbClr val="FFC000"/>
                </a:solidFill>
                <a:latin typeface="Montserrat Medium" panose="00000600000000000000" pitchFamily="2" charset="-52"/>
                <a:ea typeface="Proxima Nova"/>
                <a:cs typeface="Proxima Nova"/>
                <a:sym typeface="Proxima Nova"/>
              </a:rPr>
              <a:t>ГРОМАДСЬКА БЕЗПЕКА</a:t>
            </a:r>
            <a:endParaRPr sz="2400" b="1" dirty="0">
              <a:solidFill>
                <a:srgbClr val="FFC000"/>
              </a:solidFill>
              <a:latin typeface="Montserrat Medium" panose="00000600000000000000" pitchFamily="2" charset="-52"/>
              <a:ea typeface="Proxima Nova"/>
              <a:cs typeface="Proxima Nova"/>
              <a:sym typeface="Proxima Nova"/>
            </a:endParaRPr>
          </a:p>
        </p:txBody>
      </p:sp>
      <p:grpSp>
        <p:nvGrpSpPr>
          <p:cNvPr id="8" name="Группа 7"/>
          <p:cNvGrpSpPr/>
          <p:nvPr/>
        </p:nvGrpSpPr>
        <p:grpSpPr>
          <a:xfrm>
            <a:off x="529855" y="1717542"/>
            <a:ext cx="11551309" cy="4409279"/>
            <a:chOff x="248805" y="1985610"/>
            <a:chExt cx="12068313" cy="4409279"/>
          </a:xfrm>
        </p:grpSpPr>
        <p:sp>
          <p:nvSpPr>
            <p:cNvPr id="22" name="Google Shape;204;p8"/>
            <p:cNvSpPr txBox="1"/>
            <p:nvPr/>
          </p:nvSpPr>
          <p:spPr>
            <a:xfrm>
              <a:off x="2207978" y="1985610"/>
              <a:ext cx="9456484" cy="3385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dirty="0">
                <a:solidFill>
                  <a:srgbClr val="182947"/>
                </a:solidFill>
                <a:latin typeface="Montserrat Light" panose="00000400000000000000" pitchFamily="2" charset="-52"/>
                <a:ea typeface="Proxima Nova"/>
                <a:cs typeface="Proxima Nova"/>
                <a:sym typeface="Proxima Nova"/>
              </a:endParaRPr>
            </a:p>
          </p:txBody>
        </p:sp>
        <p:sp>
          <p:nvSpPr>
            <p:cNvPr id="23" name="Google Shape;208;p8"/>
            <p:cNvSpPr txBox="1"/>
            <p:nvPr/>
          </p:nvSpPr>
          <p:spPr>
            <a:xfrm>
              <a:off x="2642216" y="2268406"/>
              <a:ext cx="5226128"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51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Дрібне викрадення чужого майна</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4" name="Google Shape;210;p8"/>
            <p:cNvSpPr txBox="1"/>
            <p:nvPr/>
          </p:nvSpPr>
          <p:spPr>
            <a:xfrm>
              <a:off x="2209689" y="3811427"/>
              <a:ext cx="9456485"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152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державних стандартів, норм і правил</a:t>
              </a:r>
              <a:r>
                <a:rPr lang="uk-UA" sz="1600" dirty="0">
                  <a:latin typeface="Montserrat Light" panose="00000400000000000000" pitchFamily="2" charset="-52"/>
                  <a:ea typeface="Proxima Nova"/>
                </a:rPr>
                <a:t> </a:t>
              </a:r>
              <a:r>
                <a:rPr lang="uk-UA" sz="1600" dirty="0">
                  <a:solidFill>
                    <a:srgbClr val="182947"/>
                  </a:solidFill>
                  <a:latin typeface="Montserrat Light" panose="00000400000000000000" pitchFamily="2" charset="-52"/>
                  <a:ea typeface="Proxima Nova"/>
                  <a:cs typeface="Proxima Nova"/>
                  <a:sym typeface="Proxima Nova"/>
                </a:rPr>
                <a:t>у сфері благоустрою населених пунктів</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5" name="Google Shape;221;p9"/>
            <p:cNvSpPr txBox="1"/>
            <p:nvPr/>
          </p:nvSpPr>
          <p:spPr>
            <a:xfrm>
              <a:off x="2207976" y="4773112"/>
              <a:ext cx="1010914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rgbClr val="182947"/>
                </a:solidFill>
                <a:latin typeface="Montserrat Light" panose="00000400000000000000" pitchFamily="2" charset="-52"/>
                <a:ea typeface="Proxima Nova"/>
                <a:cs typeface="Proxima Nova"/>
                <a:sym typeface="Proxima Nova"/>
              </a:endParaRPr>
            </a:p>
          </p:txBody>
        </p:sp>
        <p:sp>
          <p:nvSpPr>
            <p:cNvPr id="26" name="Google Shape;237;p10"/>
            <p:cNvSpPr txBox="1"/>
            <p:nvPr/>
          </p:nvSpPr>
          <p:spPr>
            <a:xfrm>
              <a:off x="2165028" y="5810154"/>
              <a:ext cx="917786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b="1" dirty="0">
                  <a:solidFill>
                    <a:srgbClr val="182947"/>
                  </a:solidFill>
                  <a:latin typeface="Montserrat SemiBold" panose="00000700000000000000" pitchFamily="2" charset="-52"/>
                  <a:ea typeface="Proxima Nova"/>
                  <a:cs typeface="Proxima Nova"/>
                  <a:sym typeface="Proxima Nova"/>
                </a:rPr>
                <a:t>СТ. </a:t>
              </a:r>
              <a:r>
                <a:rPr lang="uk-UA" sz="1600" b="1" dirty="0" smtClean="0">
                  <a:solidFill>
                    <a:srgbClr val="182947"/>
                  </a:solidFill>
                  <a:latin typeface="Montserrat SemiBold" panose="00000700000000000000" pitchFamily="2" charset="-52"/>
                  <a:ea typeface="Proxima Nova"/>
                  <a:cs typeface="Proxima Nova"/>
                  <a:sym typeface="Proxima Nova"/>
                </a:rPr>
                <a:t>173 </a:t>
              </a:r>
              <a:r>
                <a:rPr lang="uk-UA" sz="1600" b="1" dirty="0">
                  <a:solidFill>
                    <a:srgbClr val="182947"/>
                  </a:solidFill>
                  <a:latin typeface="Montserrat SemiBold" panose="00000700000000000000" pitchFamily="2" charset="-52"/>
                  <a:ea typeface="Proxima Nova"/>
                  <a:cs typeface="Proxima Nova"/>
                  <a:sym typeface="Proxima Nova"/>
                </a:rPr>
                <a:t>КУпАП </a:t>
              </a:r>
              <a:endParaRPr sz="1600" dirty="0">
                <a:latin typeface="Montserrat SemiBold" panose="00000700000000000000" pitchFamily="2" charset="-52"/>
              </a:endParaRPr>
            </a:p>
            <a:p>
              <a:pPr marL="0" marR="0" lvl="0" indent="0" algn="l" rtl="0">
                <a:spcBef>
                  <a:spcPts val="0"/>
                </a:spcBef>
                <a:spcAft>
                  <a:spcPts val="0"/>
                </a:spcAft>
                <a:buNone/>
              </a:pPr>
              <a:r>
                <a:rPr lang="ru-RU" sz="1600" dirty="0" err="1" smtClean="0">
                  <a:solidFill>
                    <a:srgbClr val="182947"/>
                  </a:solidFill>
                  <a:latin typeface="Montserrat Light" panose="00000400000000000000" pitchFamily="2" charset="-52"/>
                  <a:ea typeface="Proxima Nova"/>
                  <a:cs typeface="Proxima Nova"/>
                  <a:sym typeface="Proxima Nova"/>
                </a:rPr>
                <a:t>Др</a:t>
              </a:r>
              <a:r>
                <a:rPr lang="uk-UA" sz="1600" dirty="0" err="1" smtClean="0">
                  <a:solidFill>
                    <a:srgbClr val="182947"/>
                  </a:solidFill>
                  <a:latin typeface="Montserrat Light" panose="00000400000000000000" pitchFamily="2" charset="-52"/>
                  <a:ea typeface="Proxima Nova"/>
                  <a:cs typeface="Proxima Nova"/>
                  <a:sym typeface="Proxima Nova"/>
                </a:rPr>
                <a:t>ібне</a:t>
              </a:r>
              <a:r>
                <a:rPr lang="uk-UA" sz="1600" dirty="0" smtClean="0">
                  <a:solidFill>
                    <a:srgbClr val="182947"/>
                  </a:solidFill>
                  <a:latin typeface="Montserrat Light" panose="00000400000000000000" pitchFamily="2" charset="-52"/>
                  <a:ea typeface="Proxima Nova"/>
                  <a:cs typeface="Proxima Nova"/>
                  <a:sym typeface="Proxima Nova"/>
                </a:rPr>
                <a:t> хуліганство</a:t>
              </a:r>
              <a:endParaRPr sz="1600" dirty="0">
                <a:solidFill>
                  <a:srgbClr val="182947"/>
                </a:solidFill>
                <a:latin typeface="Montserrat Light" panose="00000400000000000000" pitchFamily="2" charset="-52"/>
                <a:ea typeface="Proxima Nova"/>
                <a:cs typeface="Proxima Nova"/>
                <a:sym typeface="Proxima Nova"/>
              </a:endParaRPr>
            </a:p>
          </p:txBody>
        </p:sp>
        <p:sp>
          <p:nvSpPr>
            <p:cNvPr id="31" name="TextBox 30"/>
            <p:cNvSpPr txBox="1"/>
            <p:nvPr/>
          </p:nvSpPr>
          <p:spPr>
            <a:xfrm>
              <a:off x="862914" y="2113135"/>
              <a:ext cx="663536"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0</a:t>
              </a:r>
            </a:p>
          </p:txBody>
        </p:sp>
        <p:grpSp>
          <p:nvGrpSpPr>
            <p:cNvPr id="33" name="Группа 32"/>
            <p:cNvGrpSpPr/>
            <p:nvPr/>
          </p:nvGrpSpPr>
          <p:grpSpPr>
            <a:xfrm>
              <a:off x="374251" y="2198468"/>
              <a:ext cx="1936069" cy="748145"/>
              <a:chOff x="374253" y="1287228"/>
              <a:chExt cx="1936069" cy="748145"/>
            </a:xfrm>
          </p:grpSpPr>
          <p:sp>
            <p:nvSpPr>
              <p:cNvPr id="34" name="Скругленный прямоугольник 33"/>
              <p:cNvSpPr/>
              <p:nvPr/>
            </p:nvSpPr>
            <p:spPr>
              <a:xfrm>
                <a:off x="374253" y="1287228"/>
                <a:ext cx="1936069" cy="748145"/>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7" name="TextBox 36"/>
              <p:cNvSpPr txBox="1"/>
              <p:nvPr/>
            </p:nvSpPr>
            <p:spPr>
              <a:xfrm>
                <a:off x="930462" y="1355753"/>
                <a:ext cx="656837"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8</a:t>
                </a:r>
                <a:endParaRPr lang="uk-UA" sz="3600" dirty="0">
                  <a:solidFill>
                    <a:schemeClr val="bg1"/>
                  </a:solidFill>
                  <a:latin typeface="Montserrat ExtraBold" pitchFamily="2" charset="-52"/>
                </a:endParaRPr>
              </a:p>
            </p:txBody>
          </p:sp>
        </p:grpSp>
        <p:grpSp>
          <p:nvGrpSpPr>
            <p:cNvPr id="38" name="Группа 37"/>
            <p:cNvGrpSpPr/>
            <p:nvPr/>
          </p:nvGrpSpPr>
          <p:grpSpPr>
            <a:xfrm>
              <a:off x="248805" y="3953700"/>
              <a:ext cx="1916224" cy="646331"/>
              <a:chOff x="248807" y="2113135"/>
              <a:chExt cx="1916224" cy="646331"/>
            </a:xfrm>
          </p:grpSpPr>
          <p:sp>
            <p:nvSpPr>
              <p:cNvPr id="39" name="Скругленный прямоугольник 38"/>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1" name="TextBox 40"/>
              <p:cNvSpPr txBox="1"/>
              <p:nvPr/>
            </p:nvSpPr>
            <p:spPr>
              <a:xfrm>
                <a:off x="862914" y="2113135"/>
                <a:ext cx="625017"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3</a:t>
                </a:r>
                <a:endParaRPr lang="uk-UA" sz="3600" dirty="0">
                  <a:solidFill>
                    <a:schemeClr val="bg1"/>
                  </a:solidFill>
                  <a:latin typeface="Montserrat ExtraBold" pitchFamily="2" charset="-52"/>
                </a:endParaRPr>
              </a:p>
            </p:txBody>
          </p:sp>
        </p:grpSp>
        <p:sp>
          <p:nvSpPr>
            <p:cNvPr id="47" name="TextBox 46"/>
            <p:cNvSpPr txBox="1"/>
            <p:nvPr/>
          </p:nvSpPr>
          <p:spPr>
            <a:xfrm>
              <a:off x="862911" y="4890295"/>
              <a:ext cx="663536"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0</a:t>
              </a:r>
            </a:p>
          </p:txBody>
        </p:sp>
        <p:grpSp>
          <p:nvGrpSpPr>
            <p:cNvPr id="48" name="Группа 47"/>
            <p:cNvGrpSpPr/>
            <p:nvPr/>
          </p:nvGrpSpPr>
          <p:grpSpPr>
            <a:xfrm>
              <a:off x="248805" y="5732389"/>
              <a:ext cx="1916224" cy="646331"/>
              <a:chOff x="248807" y="2113135"/>
              <a:chExt cx="1916224" cy="646331"/>
            </a:xfrm>
          </p:grpSpPr>
          <p:sp>
            <p:nvSpPr>
              <p:cNvPr id="49" name="Скругленный прямоугольник 48"/>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0" name="TextBox 49"/>
              <p:cNvSpPr txBox="1"/>
              <p:nvPr/>
            </p:nvSpPr>
            <p:spPr>
              <a:xfrm>
                <a:off x="862914" y="2113135"/>
                <a:ext cx="626691" cy="646331"/>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5</a:t>
                </a:r>
                <a:endParaRPr lang="uk-UA" sz="3600" dirty="0">
                  <a:solidFill>
                    <a:schemeClr val="bg1"/>
                  </a:solidFill>
                  <a:latin typeface="Montserrat ExtraBold" pitchFamily="2" charset="-52"/>
                </a:endParaRPr>
              </a:p>
            </p:txBody>
          </p:sp>
        </p:grpSp>
      </p:grpSp>
    </p:spTree>
    <p:extLst>
      <p:ext uri="{BB962C8B-B14F-4D97-AF65-F5344CB8AC3E}">
        <p14:creationId xmlns:p14="http://schemas.microsoft.com/office/powerpoint/2010/main" val="3696761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9" name="Google Shape;93;p1"/>
          <p:cNvPicPr preferRelativeResize="0"/>
          <p:nvPr/>
        </p:nvPicPr>
        <p:blipFill rotWithShape="1">
          <a:blip r:embed="rId3">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Google Shape;93;p1"/>
          <p:cNvPicPr preferRelativeResize="0"/>
          <p:nvPr/>
        </p:nvPicPr>
        <p:blipFill rotWithShape="1">
          <a:blip r:embed="rId3">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2680" y="526652"/>
            <a:ext cx="4221177"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2059406" y="614506"/>
            <a:ext cx="3373039" cy="523220"/>
          </a:xfrm>
          <a:prstGeom prst="rect">
            <a:avLst/>
          </a:prstGeom>
          <a:noFill/>
        </p:spPr>
        <p:txBody>
          <a:bodyPr wrap="none" rtlCol="0">
            <a:spAutoFit/>
          </a:bodyPr>
          <a:lstStyle/>
          <a:p>
            <a:r>
              <a:rPr lang="uk-UA" sz="2800" dirty="0">
                <a:solidFill>
                  <a:schemeClr val="bg1"/>
                </a:solidFill>
                <a:latin typeface="Montserrat SemiBold" pitchFamily="2" charset="-52"/>
              </a:rPr>
              <a:t>ПРОФІЛАКТИКА</a:t>
            </a:r>
          </a:p>
        </p:txBody>
      </p:sp>
      <p:sp>
        <p:nvSpPr>
          <p:cNvPr id="43" name="Скругленный прямоугольник 42"/>
          <p:cNvSpPr/>
          <p:nvPr/>
        </p:nvSpPr>
        <p:spPr>
          <a:xfrm>
            <a:off x="6096000" y="526651"/>
            <a:ext cx="4452257" cy="725840"/>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4" name="Google Shape;100;p2"/>
          <p:cNvSpPr txBox="1"/>
          <p:nvPr/>
        </p:nvSpPr>
        <p:spPr>
          <a:xfrm>
            <a:off x="6234909" y="658759"/>
            <a:ext cx="431334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dirty="0">
                <a:solidFill>
                  <a:srgbClr val="FFC000"/>
                </a:solidFill>
                <a:latin typeface="Montserrat Medium" panose="00000600000000000000" pitchFamily="2" charset="-52"/>
                <a:ea typeface="Proxima Nova"/>
                <a:cs typeface="Proxima Nova"/>
                <a:sym typeface="Proxima Nova"/>
              </a:rPr>
              <a:t>ГРОМАДСЬКА БЕЗПЕКА</a:t>
            </a:r>
            <a:endParaRPr sz="2400" b="1" dirty="0">
              <a:solidFill>
                <a:srgbClr val="FFC000"/>
              </a:solidFill>
              <a:latin typeface="Montserrat Medium" panose="00000600000000000000" pitchFamily="2" charset="-52"/>
              <a:ea typeface="Proxima Nova"/>
              <a:cs typeface="Proxima Nova"/>
              <a:sym typeface="Proxima Nova"/>
            </a:endParaRPr>
          </a:p>
        </p:txBody>
      </p:sp>
      <p:grpSp>
        <p:nvGrpSpPr>
          <p:cNvPr id="8" name="Группа 7"/>
          <p:cNvGrpSpPr/>
          <p:nvPr/>
        </p:nvGrpSpPr>
        <p:grpSpPr>
          <a:xfrm>
            <a:off x="760432" y="2011322"/>
            <a:ext cx="1834136" cy="5000883"/>
            <a:chOff x="248804" y="2113135"/>
            <a:chExt cx="1916227" cy="4265585"/>
          </a:xfrm>
        </p:grpSpPr>
        <p:grpSp>
          <p:nvGrpSpPr>
            <p:cNvPr id="7" name="Группа 6"/>
            <p:cNvGrpSpPr/>
            <p:nvPr/>
          </p:nvGrpSpPr>
          <p:grpSpPr>
            <a:xfrm>
              <a:off x="248807" y="2113135"/>
              <a:ext cx="1916224" cy="606683"/>
              <a:chOff x="248807" y="2113135"/>
              <a:chExt cx="1916224" cy="606683"/>
            </a:xfrm>
          </p:grpSpPr>
          <p:sp>
            <p:nvSpPr>
              <p:cNvPr id="30" name="Скругленный прямоугольник 29"/>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1" name="TextBox 30"/>
              <p:cNvSpPr txBox="1"/>
              <p:nvPr/>
            </p:nvSpPr>
            <p:spPr>
              <a:xfrm>
                <a:off x="862912" y="2139551"/>
                <a:ext cx="928147"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27</a:t>
                </a:r>
                <a:endParaRPr lang="uk-UA" sz="3600" dirty="0">
                  <a:solidFill>
                    <a:schemeClr val="bg1"/>
                  </a:solidFill>
                  <a:latin typeface="Montserrat ExtraBold" pitchFamily="2" charset="-52"/>
                </a:endParaRPr>
              </a:p>
            </p:txBody>
          </p:sp>
        </p:grpSp>
        <p:grpSp>
          <p:nvGrpSpPr>
            <p:cNvPr id="33" name="Группа 32"/>
            <p:cNvGrpSpPr/>
            <p:nvPr/>
          </p:nvGrpSpPr>
          <p:grpSpPr>
            <a:xfrm>
              <a:off x="248805" y="3024375"/>
              <a:ext cx="1916224" cy="606683"/>
              <a:chOff x="248807" y="2113135"/>
              <a:chExt cx="1916224" cy="606683"/>
            </a:xfrm>
          </p:grpSpPr>
          <p:sp>
            <p:nvSpPr>
              <p:cNvPr id="34" name="Скругленный прямоугольник 33"/>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7" name="TextBox 36"/>
              <p:cNvSpPr txBox="1"/>
              <p:nvPr/>
            </p:nvSpPr>
            <p:spPr>
              <a:xfrm>
                <a:off x="862914" y="2150672"/>
                <a:ext cx="725501"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11</a:t>
                </a:r>
                <a:endParaRPr lang="uk-UA" sz="3600" dirty="0">
                  <a:solidFill>
                    <a:schemeClr val="bg1"/>
                  </a:solidFill>
                  <a:latin typeface="Montserrat ExtraBold" pitchFamily="2" charset="-52"/>
                </a:endParaRPr>
              </a:p>
            </p:txBody>
          </p:sp>
        </p:grpSp>
        <p:grpSp>
          <p:nvGrpSpPr>
            <p:cNvPr id="38" name="Группа 37"/>
            <p:cNvGrpSpPr/>
            <p:nvPr/>
          </p:nvGrpSpPr>
          <p:grpSpPr>
            <a:xfrm>
              <a:off x="248805" y="3953700"/>
              <a:ext cx="1916224" cy="606683"/>
              <a:chOff x="248807" y="2113135"/>
              <a:chExt cx="1916224" cy="606683"/>
            </a:xfrm>
          </p:grpSpPr>
          <p:sp>
            <p:nvSpPr>
              <p:cNvPr id="39" name="Скругленный прямоугольник 38"/>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1" name="TextBox 40"/>
              <p:cNvSpPr txBox="1"/>
              <p:nvPr/>
            </p:nvSpPr>
            <p:spPr>
              <a:xfrm>
                <a:off x="862914" y="2142322"/>
                <a:ext cx="671910"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4</a:t>
                </a:r>
                <a:endParaRPr lang="uk-UA" sz="3600" dirty="0">
                  <a:solidFill>
                    <a:schemeClr val="bg1"/>
                  </a:solidFill>
                  <a:latin typeface="Montserrat ExtraBold" pitchFamily="2" charset="-52"/>
                </a:endParaRPr>
              </a:p>
            </p:txBody>
          </p:sp>
        </p:grpSp>
        <p:grpSp>
          <p:nvGrpSpPr>
            <p:cNvPr id="45" name="Группа 44"/>
            <p:cNvGrpSpPr/>
            <p:nvPr/>
          </p:nvGrpSpPr>
          <p:grpSpPr>
            <a:xfrm>
              <a:off x="248804" y="4890295"/>
              <a:ext cx="1916224" cy="606683"/>
              <a:chOff x="248807" y="2113135"/>
              <a:chExt cx="1916224" cy="606683"/>
            </a:xfrm>
          </p:grpSpPr>
          <p:sp>
            <p:nvSpPr>
              <p:cNvPr id="46" name="Скругленный прямоугольник 45"/>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7" name="TextBox 46"/>
              <p:cNvSpPr txBox="1"/>
              <p:nvPr/>
            </p:nvSpPr>
            <p:spPr>
              <a:xfrm>
                <a:off x="862915" y="2152783"/>
                <a:ext cx="820963"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13</a:t>
                </a:r>
                <a:endParaRPr lang="uk-UA" sz="3600" dirty="0">
                  <a:solidFill>
                    <a:schemeClr val="bg1"/>
                  </a:solidFill>
                  <a:latin typeface="Montserrat ExtraBold" pitchFamily="2" charset="-52"/>
                </a:endParaRPr>
              </a:p>
            </p:txBody>
          </p:sp>
        </p:grpSp>
        <p:sp>
          <p:nvSpPr>
            <p:cNvPr id="50" name="TextBox 49"/>
            <p:cNvSpPr txBox="1"/>
            <p:nvPr/>
          </p:nvSpPr>
          <p:spPr>
            <a:xfrm>
              <a:off x="862912" y="5732389"/>
              <a:ext cx="688009" cy="646331"/>
            </a:xfrm>
            <a:prstGeom prst="rect">
              <a:avLst/>
            </a:prstGeom>
            <a:noFill/>
            <a:ln>
              <a:noFill/>
            </a:ln>
          </p:spPr>
          <p:txBody>
            <a:bodyPr wrap="none" rtlCol="0">
              <a:spAutoFit/>
            </a:bodyPr>
            <a:lstStyle/>
            <a:p>
              <a:r>
                <a:rPr lang="en-US" sz="3600" dirty="0">
                  <a:solidFill>
                    <a:schemeClr val="bg1"/>
                  </a:solidFill>
                  <a:latin typeface="Montserrat ExtraBold" pitchFamily="2" charset="-52"/>
                </a:rPr>
                <a:t>10</a:t>
              </a:r>
              <a:endParaRPr lang="uk-UA" sz="3600" dirty="0">
                <a:solidFill>
                  <a:schemeClr val="bg1"/>
                </a:solidFill>
                <a:latin typeface="Montserrat ExtraBold" pitchFamily="2" charset="-52"/>
              </a:endParaRPr>
            </a:p>
          </p:txBody>
        </p:sp>
      </p:grpSp>
      <p:grpSp>
        <p:nvGrpSpPr>
          <p:cNvPr id="35" name="Группа 34"/>
          <p:cNvGrpSpPr/>
          <p:nvPr/>
        </p:nvGrpSpPr>
        <p:grpSpPr>
          <a:xfrm>
            <a:off x="2949080" y="2067736"/>
            <a:ext cx="8921520" cy="4109079"/>
            <a:chOff x="324802" y="2571472"/>
            <a:chExt cx="8921520" cy="4109079"/>
          </a:xfrm>
        </p:grpSpPr>
        <p:sp>
          <p:nvSpPr>
            <p:cNvPr id="36" name="Google Shape;223;p9"/>
            <p:cNvSpPr txBox="1"/>
            <p:nvPr/>
          </p:nvSpPr>
          <p:spPr>
            <a:xfrm>
              <a:off x="324802" y="2571472"/>
              <a:ext cx="320538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a:t>
              </a:r>
              <a:r>
                <a:rPr lang="uk-UA" sz="1800" dirty="0" smtClean="0">
                  <a:solidFill>
                    <a:srgbClr val="182947"/>
                  </a:solidFill>
                  <a:latin typeface="Montserrat SemiBold" panose="00000700000000000000" pitchFamily="2" charset="-52"/>
                  <a:ea typeface="Proxima Nova"/>
                  <a:cs typeface="Proxima Nova"/>
                  <a:sym typeface="Proxima Nova"/>
                </a:rPr>
                <a:t>173-2 </a:t>
              </a:r>
              <a:r>
                <a:rPr lang="uk-UA" sz="1800" dirty="0">
                  <a:solidFill>
                    <a:srgbClr val="182947"/>
                  </a:solidFill>
                  <a:latin typeface="Montserrat SemiBold" panose="00000700000000000000" pitchFamily="2" charset="-52"/>
                  <a:ea typeface="Proxima Nova"/>
                  <a:cs typeface="Proxima Nova"/>
                  <a:sym typeface="Proxima Nova"/>
                </a:rPr>
                <a:t>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Домашнє насильство</a:t>
              </a:r>
              <a:endParaRPr sz="1600" dirty="0">
                <a:latin typeface="Montserrat Light" panose="00000400000000000000" pitchFamily="2" charset="-52"/>
              </a:endParaRPr>
            </a:p>
          </p:txBody>
        </p:sp>
        <p:sp>
          <p:nvSpPr>
            <p:cNvPr id="40" name="Google Shape;225;p9"/>
            <p:cNvSpPr txBox="1"/>
            <p:nvPr/>
          </p:nvSpPr>
          <p:spPr>
            <a:xfrm>
              <a:off x="324802" y="3635712"/>
              <a:ext cx="6662015"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175-1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Куріння тютюнових виробів у заборонених місцях</a:t>
              </a:r>
              <a:endParaRPr sz="1600" dirty="0">
                <a:solidFill>
                  <a:srgbClr val="182947"/>
                </a:solidFill>
                <a:latin typeface="Montserrat Light" panose="00000400000000000000" pitchFamily="2" charset="-52"/>
                <a:ea typeface="Proxima Nova"/>
                <a:cs typeface="Proxima Nova"/>
                <a:sym typeface="Proxima Nova"/>
              </a:endParaRPr>
            </a:p>
          </p:txBody>
        </p:sp>
        <p:sp>
          <p:nvSpPr>
            <p:cNvPr id="42" name="Google Shape;227;p9"/>
            <p:cNvSpPr txBox="1"/>
            <p:nvPr/>
          </p:nvSpPr>
          <p:spPr>
            <a:xfrm>
              <a:off x="343523" y="4617744"/>
              <a:ext cx="890279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176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Виготовлення, зберігання самогону та апаратів для його вироблення</a:t>
              </a:r>
              <a:endParaRPr sz="1600" dirty="0">
                <a:solidFill>
                  <a:srgbClr val="182947"/>
                </a:solidFill>
                <a:latin typeface="Montserrat Light" panose="00000400000000000000" pitchFamily="2" charset="-52"/>
                <a:ea typeface="Proxima Nova"/>
                <a:cs typeface="Proxima Nova"/>
                <a:sym typeface="Proxima Nova"/>
              </a:endParaRPr>
            </a:p>
          </p:txBody>
        </p:sp>
        <p:sp>
          <p:nvSpPr>
            <p:cNvPr id="51" name="Google Shape;239;p10"/>
            <p:cNvSpPr txBox="1"/>
            <p:nvPr/>
          </p:nvSpPr>
          <p:spPr>
            <a:xfrm>
              <a:off x="383037" y="5572596"/>
              <a:ext cx="855110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178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Розпивання пива, алкогольних, слабоалкогольних напоїв у заборонених законом місцях</a:t>
              </a:r>
              <a:endParaRPr sz="1600" dirty="0">
                <a:solidFill>
                  <a:srgbClr val="182947"/>
                </a:solidFill>
                <a:latin typeface="Montserrat Light" panose="00000400000000000000" pitchFamily="2" charset="-52"/>
                <a:ea typeface="Proxima Nova"/>
                <a:cs typeface="Proxima Nova"/>
                <a:sym typeface="Proxima Nova"/>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або поява у громадських місцях у п'яному вигляді</a:t>
              </a:r>
              <a:endParaRPr sz="1600" dirty="0">
                <a:solidFill>
                  <a:srgbClr val="182947"/>
                </a:solidFill>
                <a:latin typeface="Montserrat Light" panose="00000400000000000000" pitchFamily="2" charset="-52"/>
                <a:ea typeface="Proxima Nova"/>
                <a:cs typeface="Proxima Nova"/>
                <a:sym typeface="Proxima Nova"/>
              </a:endParaRPr>
            </a:p>
          </p:txBody>
        </p:sp>
      </p:grpSp>
    </p:spTree>
    <p:extLst>
      <p:ext uri="{BB962C8B-B14F-4D97-AF65-F5344CB8AC3E}">
        <p14:creationId xmlns:p14="http://schemas.microsoft.com/office/powerpoint/2010/main" val="3253992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p:nvPr/>
        </p:nvSpPr>
        <p:spPr>
          <a:xfrm>
            <a:off x="3687724" y="4498867"/>
            <a:ext cx="48165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2024 рік</a:t>
            </a:r>
            <a:endParaRPr sz="2000" dirty="0">
              <a:latin typeface="Montserrat SemiBold" panose="00000700000000000000" pitchFamily="2" charset="-52"/>
            </a:endParaRPr>
          </a:p>
        </p:txBody>
      </p:sp>
      <p:pic>
        <p:nvPicPr>
          <p:cNvPr id="9" name="Google Shape;93;p1"/>
          <p:cNvPicPr preferRelativeResize="0"/>
          <p:nvPr/>
        </p:nvPicPr>
        <p:blipFill rotWithShape="1">
          <a:blip r:embed="rId3">
            <a:alphaModFix/>
          </a:blip>
          <a:srcRect/>
          <a:stretch/>
        </p:blipFill>
        <p:spPr>
          <a:xfrm>
            <a:off x="-961034" y="-154205"/>
            <a:ext cx="3807516" cy="3195118"/>
          </a:xfrm>
          <a:prstGeom prst="rect">
            <a:avLst/>
          </a:prstGeom>
          <a:noFill/>
          <a:ln>
            <a:noFill/>
          </a:ln>
        </p:spPr>
      </p:pic>
      <p:sp>
        <p:nvSpPr>
          <p:cNvPr id="4" name="Скругленный прямоугольник 3"/>
          <p:cNvSpPr/>
          <p:nvPr/>
        </p:nvSpPr>
        <p:spPr>
          <a:xfrm>
            <a:off x="3687725" y="3429000"/>
            <a:ext cx="4816549" cy="776178"/>
          </a:xfrm>
          <a:prstGeom prst="roundRect">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5" name="TextBox 4"/>
          <p:cNvSpPr txBox="1"/>
          <p:nvPr/>
        </p:nvSpPr>
        <p:spPr>
          <a:xfrm>
            <a:off x="5386510" y="3463146"/>
            <a:ext cx="1418978" cy="707886"/>
          </a:xfrm>
          <a:prstGeom prst="rect">
            <a:avLst/>
          </a:prstGeom>
          <a:noFill/>
        </p:spPr>
        <p:txBody>
          <a:bodyPr wrap="none" rtlCol="0">
            <a:spAutoFit/>
          </a:bodyPr>
          <a:lstStyle/>
          <a:p>
            <a:r>
              <a:rPr lang="uk-UA" sz="4000" dirty="0">
                <a:solidFill>
                  <a:schemeClr val="bg1"/>
                </a:solidFill>
                <a:latin typeface="Montserrat ExtraBold" pitchFamily="2" charset="-52"/>
              </a:rPr>
              <a:t>ЗВІТ</a:t>
            </a:r>
          </a:p>
        </p:txBody>
      </p:sp>
      <p:sp>
        <p:nvSpPr>
          <p:cNvPr id="6" name="TextBox 5"/>
          <p:cNvSpPr txBox="1"/>
          <p:nvPr/>
        </p:nvSpPr>
        <p:spPr>
          <a:xfrm>
            <a:off x="1642349" y="642157"/>
            <a:ext cx="4681090" cy="523220"/>
          </a:xfrm>
          <a:prstGeom prst="rect">
            <a:avLst/>
          </a:prstGeom>
          <a:noFill/>
        </p:spPr>
        <p:txBody>
          <a:bodyPr wrap="none" rtlCol="0">
            <a:spAutoFit/>
          </a:bodyPr>
          <a:lstStyle/>
          <a:p>
            <a:r>
              <a:rPr lang="uk-UA" sz="2800" dirty="0">
                <a:solidFill>
                  <a:srgbClr val="FF0000"/>
                </a:solidFill>
                <a:latin typeface="Montserrat SemiBold" pitchFamily="2" charset="-52"/>
              </a:rPr>
              <a:t>БУЧАНСЬКА</a:t>
            </a:r>
            <a:r>
              <a:rPr lang="uk-UA" sz="2800" dirty="0">
                <a:solidFill>
                  <a:schemeClr val="bg1"/>
                </a:solidFill>
                <a:latin typeface="Montserrat SemiBold" pitchFamily="2" charset="-52"/>
              </a:rPr>
              <a:t> ГРОМАДИ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pic>
        <p:nvPicPr>
          <p:cNvPr id="10" name="Google Shape;93;p1"/>
          <p:cNvPicPr preferRelativeResize="0"/>
          <p:nvPr/>
        </p:nvPicPr>
        <p:blipFill rotWithShape="1">
          <a:blip r:embed="rId3">
            <a:alphaModFix/>
          </a:blip>
          <a:srcRect/>
          <a:stretch/>
        </p:blipFill>
        <p:spPr>
          <a:xfrm>
            <a:off x="-984617" y="-132362"/>
            <a:ext cx="3807516" cy="3195118"/>
          </a:xfrm>
          <a:prstGeom prst="rect">
            <a:avLst/>
          </a:prstGeom>
          <a:noFill/>
          <a:ln>
            <a:noFill/>
          </a:ln>
        </p:spPr>
      </p:pic>
      <p:sp>
        <p:nvSpPr>
          <p:cNvPr id="11" name="Скругленный прямоугольник 10"/>
          <p:cNvSpPr/>
          <p:nvPr/>
        </p:nvSpPr>
        <p:spPr>
          <a:xfrm>
            <a:off x="1602680" y="526652"/>
            <a:ext cx="4221177" cy="725839"/>
          </a:xfrm>
          <a:prstGeom prst="roundRect">
            <a:avLst>
              <a:gd name="adj" fmla="val 50000"/>
            </a:avLst>
          </a:prstGeom>
          <a:solidFill>
            <a:srgbClr val="182947"/>
          </a:solidFill>
          <a:ln w="28575">
            <a:solidFill>
              <a:srgbClr val="182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12" name="TextBox 11"/>
          <p:cNvSpPr txBox="1"/>
          <p:nvPr/>
        </p:nvSpPr>
        <p:spPr>
          <a:xfrm>
            <a:off x="2059406" y="614506"/>
            <a:ext cx="3373039" cy="523220"/>
          </a:xfrm>
          <a:prstGeom prst="rect">
            <a:avLst/>
          </a:prstGeom>
          <a:noFill/>
        </p:spPr>
        <p:txBody>
          <a:bodyPr wrap="none" rtlCol="0">
            <a:spAutoFit/>
          </a:bodyPr>
          <a:lstStyle/>
          <a:p>
            <a:r>
              <a:rPr lang="uk-UA" sz="2800" dirty="0">
                <a:solidFill>
                  <a:schemeClr val="bg1"/>
                </a:solidFill>
                <a:latin typeface="Montserrat SemiBold" pitchFamily="2" charset="-52"/>
              </a:rPr>
              <a:t>ПРОФІЛАКТИКА</a:t>
            </a:r>
          </a:p>
        </p:txBody>
      </p:sp>
      <p:sp>
        <p:nvSpPr>
          <p:cNvPr id="43" name="Скругленный прямоугольник 42"/>
          <p:cNvSpPr/>
          <p:nvPr/>
        </p:nvSpPr>
        <p:spPr>
          <a:xfrm>
            <a:off x="6096000" y="526651"/>
            <a:ext cx="4452257" cy="725840"/>
          </a:xfrm>
          <a:prstGeom prst="roundRect">
            <a:avLst>
              <a:gd name="adj" fmla="val 50000"/>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4" name="Google Shape;100;p2"/>
          <p:cNvSpPr txBox="1"/>
          <p:nvPr/>
        </p:nvSpPr>
        <p:spPr>
          <a:xfrm>
            <a:off x="6234909" y="658759"/>
            <a:ext cx="431334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dirty="0" smtClean="0">
                <a:solidFill>
                  <a:srgbClr val="FFC000"/>
                </a:solidFill>
                <a:latin typeface="Montserrat Medium" panose="00000600000000000000" pitchFamily="2" charset="-52"/>
                <a:ea typeface="Proxima Nova"/>
                <a:cs typeface="Proxima Nova"/>
                <a:sym typeface="Proxima Nova"/>
              </a:rPr>
              <a:t>Правила Дорожнього руху</a:t>
            </a:r>
            <a:endParaRPr sz="2400" b="1" dirty="0">
              <a:solidFill>
                <a:srgbClr val="FFC000"/>
              </a:solidFill>
              <a:latin typeface="Montserrat Medium" panose="00000600000000000000" pitchFamily="2" charset="-52"/>
              <a:ea typeface="Proxima Nova"/>
              <a:cs typeface="Proxima Nova"/>
              <a:sym typeface="Proxima Nova"/>
            </a:endParaRPr>
          </a:p>
        </p:txBody>
      </p:sp>
      <p:grpSp>
        <p:nvGrpSpPr>
          <p:cNvPr id="8" name="Группа 7"/>
          <p:cNvGrpSpPr/>
          <p:nvPr/>
        </p:nvGrpSpPr>
        <p:grpSpPr>
          <a:xfrm>
            <a:off x="760433" y="2011322"/>
            <a:ext cx="1834135" cy="5000883"/>
            <a:chOff x="248805" y="2113135"/>
            <a:chExt cx="1916226" cy="4265585"/>
          </a:xfrm>
        </p:grpSpPr>
        <p:grpSp>
          <p:nvGrpSpPr>
            <p:cNvPr id="7" name="Группа 6"/>
            <p:cNvGrpSpPr/>
            <p:nvPr/>
          </p:nvGrpSpPr>
          <p:grpSpPr>
            <a:xfrm>
              <a:off x="248807" y="2113135"/>
              <a:ext cx="1916224" cy="606683"/>
              <a:chOff x="248807" y="2113135"/>
              <a:chExt cx="1916224" cy="606683"/>
            </a:xfrm>
          </p:grpSpPr>
          <p:sp>
            <p:nvSpPr>
              <p:cNvPr id="30" name="Скругленный прямоугольник 29"/>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1" name="TextBox 30"/>
              <p:cNvSpPr txBox="1"/>
              <p:nvPr/>
            </p:nvSpPr>
            <p:spPr>
              <a:xfrm>
                <a:off x="862912" y="2139551"/>
                <a:ext cx="1176009"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188</a:t>
                </a:r>
                <a:endParaRPr lang="uk-UA" sz="3600" dirty="0">
                  <a:solidFill>
                    <a:schemeClr val="bg1"/>
                  </a:solidFill>
                  <a:latin typeface="Montserrat ExtraBold" pitchFamily="2" charset="-52"/>
                </a:endParaRPr>
              </a:p>
            </p:txBody>
          </p:sp>
        </p:grpSp>
        <p:grpSp>
          <p:nvGrpSpPr>
            <p:cNvPr id="33" name="Группа 32"/>
            <p:cNvGrpSpPr/>
            <p:nvPr/>
          </p:nvGrpSpPr>
          <p:grpSpPr>
            <a:xfrm>
              <a:off x="248805" y="3024375"/>
              <a:ext cx="1916224" cy="606683"/>
              <a:chOff x="248807" y="2113135"/>
              <a:chExt cx="1916224" cy="606683"/>
            </a:xfrm>
          </p:grpSpPr>
          <p:sp>
            <p:nvSpPr>
              <p:cNvPr id="34" name="Скругленный прямоугольник 33"/>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37" name="TextBox 36"/>
              <p:cNvSpPr txBox="1"/>
              <p:nvPr/>
            </p:nvSpPr>
            <p:spPr>
              <a:xfrm>
                <a:off x="862914" y="2150672"/>
                <a:ext cx="948244"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38</a:t>
                </a:r>
                <a:endParaRPr lang="uk-UA" sz="3600" dirty="0">
                  <a:solidFill>
                    <a:schemeClr val="bg1"/>
                  </a:solidFill>
                  <a:latin typeface="Montserrat ExtraBold" pitchFamily="2" charset="-52"/>
                </a:endParaRPr>
              </a:p>
            </p:txBody>
          </p:sp>
        </p:grpSp>
        <p:grpSp>
          <p:nvGrpSpPr>
            <p:cNvPr id="38" name="Группа 37"/>
            <p:cNvGrpSpPr/>
            <p:nvPr/>
          </p:nvGrpSpPr>
          <p:grpSpPr>
            <a:xfrm>
              <a:off x="248805" y="3953700"/>
              <a:ext cx="1916224" cy="606683"/>
              <a:chOff x="248807" y="2113135"/>
              <a:chExt cx="1916224" cy="606683"/>
            </a:xfrm>
          </p:grpSpPr>
          <p:sp>
            <p:nvSpPr>
              <p:cNvPr id="39" name="Скругленный прямоугольник 38"/>
              <p:cNvSpPr/>
              <p:nvPr/>
            </p:nvSpPr>
            <p:spPr>
              <a:xfrm>
                <a:off x="248807" y="2113135"/>
                <a:ext cx="1916224" cy="606683"/>
              </a:xfrm>
              <a:prstGeom prst="roundRect">
                <a:avLst>
                  <a:gd name="adj" fmla="val 50000"/>
                </a:avLst>
              </a:prstGeom>
              <a:solidFill>
                <a:srgbClr val="1829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sp>
            <p:nvSpPr>
              <p:cNvPr id="41" name="TextBox 40"/>
              <p:cNvSpPr txBox="1"/>
              <p:nvPr/>
            </p:nvSpPr>
            <p:spPr>
              <a:xfrm>
                <a:off x="862914" y="2142322"/>
                <a:ext cx="656837"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8</a:t>
                </a:r>
              </a:p>
            </p:txBody>
          </p:sp>
        </p:grpSp>
        <p:sp>
          <p:nvSpPr>
            <p:cNvPr id="47" name="TextBox 46"/>
            <p:cNvSpPr txBox="1"/>
            <p:nvPr/>
          </p:nvSpPr>
          <p:spPr>
            <a:xfrm>
              <a:off x="862912" y="4929943"/>
              <a:ext cx="820963" cy="551298"/>
            </a:xfrm>
            <a:prstGeom prst="rect">
              <a:avLst/>
            </a:prstGeom>
            <a:noFill/>
            <a:ln>
              <a:noFill/>
            </a:ln>
          </p:spPr>
          <p:txBody>
            <a:bodyPr wrap="none" rtlCol="0">
              <a:spAutoFit/>
            </a:bodyPr>
            <a:lstStyle/>
            <a:p>
              <a:r>
                <a:rPr lang="uk-UA" sz="3600" dirty="0">
                  <a:solidFill>
                    <a:schemeClr val="bg1"/>
                  </a:solidFill>
                  <a:latin typeface="Montserrat ExtraBold" pitchFamily="2" charset="-52"/>
                </a:rPr>
                <a:t> </a:t>
              </a:r>
              <a:r>
                <a:rPr lang="uk-UA" sz="3600" dirty="0" smtClean="0">
                  <a:solidFill>
                    <a:schemeClr val="bg1"/>
                  </a:solidFill>
                  <a:latin typeface="Montserrat ExtraBold" pitchFamily="2" charset="-52"/>
                </a:rPr>
                <a:t>13</a:t>
              </a:r>
              <a:endParaRPr lang="uk-UA" sz="3600" dirty="0">
                <a:solidFill>
                  <a:schemeClr val="bg1"/>
                </a:solidFill>
                <a:latin typeface="Montserrat ExtraBold" pitchFamily="2" charset="-52"/>
              </a:endParaRPr>
            </a:p>
          </p:txBody>
        </p:sp>
        <p:sp>
          <p:nvSpPr>
            <p:cNvPr id="50" name="TextBox 49"/>
            <p:cNvSpPr txBox="1"/>
            <p:nvPr/>
          </p:nvSpPr>
          <p:spPr>
            <a:xfrm>
              <a:off x="862912" y="5732389"/>
              <a:ext cx="688009" cy="646331"/>
            </a:xfrm>
            <a:prstGeom prst="rect">
              <a:avLst/>
            </a:prstGeom>
            <a:noFill/>
            <a:ln>
              <a:noFill/>
            </a:ln>
          </p:spPr>
          <p:txBody>
            <a:bodyPr wrap="none" rtlCol="0">
              <a:spAutoFit/>
            </a:bodyPr>
            <a:lstStyle/>
            <a:p>
              <a:r>
                <a:rPr lang="en-US" sz="3600" dirty="0">
                  <a:solidFill>
                    <a:schemeClr val="bg1"/>
                  </a:solidFill>
                  <a:latin typeface="Montserrat ExtraBold" pitchFamily="2" charset="-52"/>
                </a:rPr>
                <a:t>10</a:t>
              </a:r>
              <a:endParaRPr lang="uk-UA" sz="3600" dirty="0">
                <a:solidFill>
                  <a:schemeClr val="bg1"/>
                </a:solidFill>
                <a:latin typeface="Montserrat ExtraBold" pitchFamily="2" charset="-52"/>
              </a:endParaRPr>
            </a:p>
          </p:txBody>
        </p:sp>
      </p:grpSp>
      <p:grpSp>
        <p:nvGrpSpPr>
          <p:cNvPr id="35" name="Группа 34"/>
          <p:cNvGrpSpPr/>
          <p:nvPr/>
        </p:nvGrpSpPr>
        <p:grpSpPr>
          <a:xfrm>
            <a:off x="2949080" y="2067736"/>
            <a:ext cx="8921520" cy="3339638"/>
            <a:chOff x="324802" y="2571472"/>
            <a:chExt cx="8921520" cy="3339638"/>
          </a:xfrm>
        </p:grpSpPr>
        <p:sp>
          <p:nvSpPr>
            <p:cNvPr id="36" name="Google Shape;223;p9"/>
            <p:cNvSpPr txBox="1"/>
            <p:nvPr/>
          </p:nvSpPr>
          <p:spPr>
            <a:xfrm>
              <a:off x="324802" y="2571472"/>
              <a:ext cx="678880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a:t>
              </a:r>
              <a:r>
                <a:rPr lang="uk-UA" sz="1800" dirty="0" smtClean="0">
                  <a:solidFill>
                    <a:srgbClr val="182947"/>
                  </a:solidFill>
                  <a:latin typeface="Montserrat SemiBold" panose="00000700000000000000" pitchFamily="2" charset="-52"/>
                  <a:ea typeface="Proxima Nova"/>
                  <a:cs typeface="Proxima Nova"/>
                  <a:sym typeface="Proxima Nova"/>
                </a:rPr>
                <a:t>122 </a:t>
              </a:r>
              <a:r>
                <a:rPr lang="uk-UA" sz="1800" dirty="0">
                  <a:solidFill>
                    <a:srgbClr val="182947"/>
                  </a:solidFill>
                  <a:latin typeface="Montserrat SemiBold" panose="00000700000000000000" pitchFamily="2" charset="-52"/>
                  <a:ea typeface="Proxima Nova"/>
                  <a:cs typeface="Proxima Nova"/>
                  <a:sym typeface="Proxima Nova"/>
                </a:rPr>
                <a:t>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sym typeface="Proxima Nova"/>
                </a:rPr>
                <a:t>Порушення ПДР (Недотримання знаків, розмітки, тощо)</a:t>
              </a:r>
              <a:endParaRPr sz="1600" dirty="0">
                <a:latin typeface="Montserrat Light" panose="00000400000000000000" pitchFamily="2" charset="-52"/>
              </a:endParaRPr>
            </a:p>
          </p:txBody>
        </p:sp>
        <p:sp>
          <p:nvSpPr>
            <p:cNvPr id="40" name="Google Shape;225;p9"/>
            <p:cNvSpPr txBox="1"/>
            <p:nvPr/>
          </p:nvSpPr>
          <p:spPr>
            <a:xfrm>
              <a:off x="324802" y="3635712"/>
              <a:ext cx="6662015"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a:t>
              </a:r>
              <a:r>
                <a:rPr lang="uk-UA" sz="1800" b="1" dirty="0" smtClean="0">
                  <a:solidFill>
                    <a:srgbClr val="182947"/>
                  </a:solidFill>
                  <a:latin typeface="Montserrat SemiBold" panose="00000700000000000000" pitchFamily="2" charset="-52"/>
                  <a:ea typeface="Proxima Nova"/>
                  <a:cs typeface="Proxima Nova"/>
                  <a:sym typeface="Proxima Nova"/>
                </a:rPr>
                <a:t>126 КУпАП</a:t>
              </a:r>
              <a:endParaRPr dirty="0" smtClean="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Керування т/з без відповідних документів</a:t>
              </a:r>
              <a:endParaRPr sz="1600" dirty="0">
                <a:solidFill>
                  <a:srgbClr val="182947"/>
                </a:solidFill>
                <a:latin typeface="Montserrat Light" panose="00000400000000000000" pitchFamily="2" charset="-52"/>
                <a:ea typeface="Proxima Nova"/>
                <a:cs typeface="Proxima Nova"/>
                <a:sym typeface="Proxima Nova"/>
              </a:endParaRPr>
            </a:p>
          </p:txBody>
        </p:sp>
        <p:sp>
          <p:nvSpPr>
            <p:cNvPr id="42" name="Google Shape;227;p9"/>
            <p:cNvSpPr txBox="1"/>
            <p:nvPr/>
          </p:nvSpPr>
          <p:spPr>
            <a:xfrm>
              <a:off x="343523" y="4617744"/>
              <a:ext cx="890279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Інші порушення ПДР</a:t>
              </a:r>
              <a:endParaRPr sz="1600" dirty="0">
                <a:solidFill>
                  <a:srgbClr val="182947"/>
                </a:solidFill>
                <a:latin typeface="Montserrat Light" panose="00000400000000000000" pitchFamily="2" charset="-52"/>
                <a:ea typeface="Proxima Nova"/>
                <a:cs typeface="Proxima Nova"/>
                <a:sym typeface="Proxima Nova"/>
              </a:endParaRPr>
            </a:p>
          </p:txBody>
        </p:sp>
        <p:sp>
          <p:nvSpPr>
            <p:cNvPr id="51" name="Google Shape;239;p10"/>
            <p:cNvSpPr txBox="1"/>
            <p:nvPr/>
          </p:nvSpPr>
          <p:spPr>
            <a:xfrm>
              <a:off x="383037" y="5572596"/>
              <a:ext cx="855110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rgbClr val="182947"/>
                </a:solidFill>
                <a:latin typeface="Montserrat Light" panose="00000400000000000000" pitchFamily="2" charset="-52"/>
                <a:ea typeface="Proxima Nova"/>
                <a:cs typeface="Proxima Nova"/>
                <a:sym typeface="Proxima Nova"/>
              </a:endParaRPr>
            </a:p>
          </p:txBody>
        </p:sp>
      </p:grpSp>
    </p:spTree>
    <p:extLst>
      <p:ext uri="{BB962C8B-B14F-4D97-AF65-F5344CB8AC3E}">
        <p14:creationId xmlns:p14="http://schemas.microsoft.com/office/powerpoint/2010/main" val="3603303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609</Words>
  <Application>Microsoft Office PowerPoint</Application>
  <PresentationFormat>Широкоэкранный</PresentationFormat>
  <Paragraphs>195</Paragraphs>
  <Slides>16</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Calibri</vt:lpstr>
      <vt:lpstr>Montserrat Light</vt:lpstr>
      <vt:lpstr>Montserrat SemiBold</vt:lpstr>
      <vt:lpstr>Arial</vt:lpstr>
      <vt:lpstr>Proxima Nova</vt:lpstr>
      <vt:lpstr>Wingdings</vt:lpstr>
      <vt:lpstr>Montserrat ExtraBold</vt:lpstr>
      <vt:lpstr>Montserrat Medium</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TCPO</dc:creator>
  <cp:lastModifiedBy>mormul_1977@ukr.net</cp:lastModifiedBy>
  <cp:revision>101</cp:revision>
  <dcterms:created xsi:type="dcterms:W3CDTF">2020-12-03T09:33:15Z</dcterms:created>
  <dcterms:modified xsi:type="dcterms:W3CDTF">2025-02-13T07:33:53Z</dcterms:modified>
</cp:coreProperties>
</file>